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m4v" ContentType="video/unknown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62"/>
  </p:notesMasterIdLst>
  <p:sldIdLst>
    <p:sldId id="256" r:id="rId2"/>
    <p:sldId id="260" r:id="rId3"/>
    <p:sldId id="296" r:id="rId4"/>
    <p:sldId id="257" r:id="rId5"/>
    <p:sldId id="259" r:id="rId6"/>
    <p:sldId id="258" r:id="rId7"/>
    <p:sldId id="336" r:id="rId8"/>
    <p:sldId id="337" r:id="rId9"/>
    <p:sldId id="339" r:id="rId10"/>
    <p:sldId id="340" r:id="rId11"/>
    <p:sldId id="338" r:id="rId12"/>
    <p:sldId id="312" r:id="rId13"/>
    <p:sldId id="289" r:id="rId14"/>
    <p:sldId id="297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261" r:id="rId24"/>
    <p:sldId id="262" r:id="rId25"/>
    <p:sldId id="341" r:id="rId26"/>
    <p:sldId id="290" r:id="rId27"/>
    <p:sldId id="314" r:id="rId28"/>
    <p:sldId id="353" r:id="rId29"/>
    <p:sldId id="346" r:id="rId30"/>
    <p:sldId id="317" r:id="rId31"/>
    <p:sldId id="318" r:id="rId32"/>
    <p:sldId id="319" r:id="rId33"/>
    <p:sldId id="320" r:id="rId34"/>
    <p:sldId id="321" r:id="rId35"/>
    <p:sldId id="323" r:id="rId36"/>
    <p:sldId id="324" r:id="rId37"/>
    <p:sldId id="325" r:id="rId38"/>
    <p:sldId id="326" r:id="rId39"/>
    <p:sldId id="328" r:id="rId40"/>
    <p:sldId id="329" r:id="rId41"/>
    <p:sldId id="330" r:id="rId42"/>
    <p:sldId id="342" r:id="rId43"/>
    <p:sldId id="343" r:id="rId44"/>
    <p:sldId id="354" r:id="rId45"/>
    <p:sldId id="344" r:id="rId46"/>
    <p:sldId id="345" r:id="rId47"/>
    <p:sldId id="348" r:id="rId48"/>
    <p:sldId id="333" r:id="rId49"/>
    <p:sldId id="334" r:id="rId50"/>
    <p:sldId id="335" r:id="rId51"/>
    <p:sldId id="351" r:id="rId52"/>
    <p:sldId id="284" r:id="rId53"/>
    <p:sldId id="271" r:id="rId54"/>
    <p:sldId id="272" r:id="rId55"/>
    <p:sldId id="278" r:id="rId56"/>
    <p:sldId id="298" r:id="rId57"/>
    <p:sldId id="293" r:id="rId58"/>
    <p:sldId id="280" r:id="rId59"/>
    <p:sldId id="313" r:id="rId60"/>
    <p:sldId id="355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F95"/>
    <a:srgbClr val="3676B6"/>
    <a:srgbClr val="2B69AD"/>
    <a:srgbClr val="10637D"/>
    <a:srgbClr val="080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/>
    <p:restoredTop sz="89045"/>
  </p:normalViewPr>
  <p:slideViewPr>
    <p:cSldViewPr>
      <p:cViewPr>
        <p:scale>
          <a:sx n="88" d="100"/>
          <a:sy n="88" d="100"/>
        </p:scale>
        <p:origin x="128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ommyKopp:Documents:Mes%20documents:Travail:M&#233;catronique:Etalonnage%20capteu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 sz="1400" dirty="0"/>
              <a:t>Sortie capteur selon </a:t>
            </a:r>
            <a:r>
              <a:rPr lang="fr-FR" sz="1400" dirty="0" smtClean="0"/>
              <a:t>la</a:t>
            </a:r>
          </a:p>
          <a:p>
            <a:pPr>
              <a:defRPr/>
            </a:pPr>
            <a:r>
              <a:rPr lang="fr-FR" sz="1400" dirty="0" smtClean="0"/>
              <a:t> </a:t>
            </a:r>
            <a:r>
              <a:rPr lang="fr-FR" sz="1400" dirty="0"/>
              <a:t>tension d'alimentation</a:t>
            </a:r>
          </a:p>
        </c:rich>
      </c:tx>
      <c:layout>
        <c:manualLayout>
          <c:xMode val="edge"/>
          <c:yMode val="edge"/>
          <c:x val="0.104881462446202"/>
          <c:y val="0.0178938262072697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592893700787401"/>
          <c:y val="0.187962962962963"/>
          <c:w val="0.877326334208224"/>
          <c:h val="0.694691601049869"/>
        </c:manualLayout>
      </c:layout>
      <c:lineChart>
        <c:grouping val="standard"/>
        <c:varyColors val="0"/>
        <c:ser>
          <c:idx val="0"/>
          <c:order val="0"/>
          <c:tx>
            <c:v>sortie</c:v>
          </c:tx>
          <c:marker>
            <c:symbol val="none"/>
          </c:marker>
          <c:trendline>
            <c:trendlineType val="linear"/>
            <c:dispRSqr val="1"/>
            <c:dispEq val="1"/>
            <c:trendlineLbl>
              <c:layout>
                <c:manualLayout>
                  <c:x val="-0.0645234033245844"/>
                  <c:y val="-0.0214391951006124"/>
                </c:manualLayout>
              </c:layout>
              <c:numFmt formatCode="General" sourceLinked="0"/>
            </c:trendlineLbl>
          </c:trendline>
          <c:cat>
            <c:numRef>
              <c:f>Feuil1!$B$3:$B$8</c:f>
              <c:numCache>
                <c:formatCode>General</c:formatCode>
                <c:ptCount val="6"/>
                <c:pt idx="0">
                  <c:v>5.0</c:v>
                </c:pt>
                <c:pt idx="1">
                  <c:v>6.0</c:v>
                </c:pt>
                <c:pt idx="2">
                  <c:v>7.0</c:v>
                </c:pt>
                <c:pt idx="3">
                  <c:v>8.0</c:v>
                </c:pt>
                <c:pt idx="4">
                  <c:v>9.0</c:v>
                </c:pt>
                <c:pt idx="5">
                  <c:v>10.0</c:v>
                </c:pt>
              </c:numCache>
            </c:numRef>
          </c:cat>
          <c:val>
            <c:numRef>
              <c:f>Feuil1!$C$3:$C$8</c:f>
              <c:numCache>
                <c:formatCode>General</c:formatCode>
                <c:ptCount val="6"/>
                <c:pt idx="0">
                  <c:v>2.55</c:v>
                </c:pt>
                <c:pt idx="1">
                  <c:v>3.02</c:v>
                </c:pt>
                <c:pt idx="2">
                  <c:v>3.53</c:v>
                </c:pt>
                <c:pt idx="3">
                  <c:v>4.04</c:v>
                </c:pt>
                <c:pt idx="4">
                  <c:v>4.51</c:v>
                </c:pt>
                <c:pt idx="5">
                  <c:v>5.04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33503296"/>
        <c:axId val="-2015751424"/>
      </c:lineChart>
      <c:catAx>
        <c:axId val="-2033503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15751424"/>
        <c:crosses val="autoZero"/>
        <c:auto val="1"/>
        <c:lblAlgn val="ctr"/>
        <c:lblOffset val="100"/>
        <c:noMultiLvlLbl val="0"/>
      </c:catAx>
      <c:valAx>
        <c:axId val="-20157514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33503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47726815398075"/>
          <c:y val="0.519523549139691"/>
          <c:w val="0.266162073490814"/>
          <c:h val="0.18595290172061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107FF-F2B8-1747-914A-49D32C656038}" type="datetimeFigureOut">
              <a:rPr lang="fr-FR" smtClean="0"/>
              <a:t>21/01/2016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64732-A3EC-5D46-9625-E7F0A953A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3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1450C-51F7-4AC5-8B7E-5D685DF04DF7}" type="slidenum">
              <a:rPr lang="fr-FR">
                <a:solidFill>
                  <a:prstClr val="black"/>
                </a:solidFill>
              </a:rPr>
              <a:pPr/>
              <a:t>12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476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478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70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64732-A3EC-5D46-9625-E7F0A953AA0D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17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F698-699D-E942-900A-21714E31E21D}" type="datetime1">
              <a:rPr lang="fr-FR" smtClean="0"/>
              <a:t>21/01/2016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03E9-6F8F-5A4A-8172-A6A07335178D}" type="datetime1">
              <a:rPr lang="fr-FR" smtClean="0"/>
              <a:t>21/01/2016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23E49-756F-7A48-9185-1BE668FDF04E}" type="datetime1">
              <a:rPr lang="fr-FR" smtClean="0"/>
              <a:t>21/01/2016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249643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29606" y="446485"/>
            <a:ext cx="6875859" cy="4161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4437983" y="6500812"/>
            <a:ext cx="259104" cy="2678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8D693-6B33-9B4C-8BE3-C45A10F48539}" type="datetime1">
              <a:rPr lang="fr-FR" smtClean="0"/>
              <a:t>21/01/2016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8F437-ED52-204C-A4B8-195F50A32975}" type="datetime1">
              <a:rPr lang="fr-FR" smtClean="0"/>
              <a:t>21/01/2016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B87DC-E434-BF48-A654-406F4CE2641E}" type="datetime1">
              <a:rPr lang="fr-FR" smtClean="0"/>
              <a:t>21/01/2016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1A9F-64FC-3245-90A7-46486E092692}" type="datetime1">
              <a:rPr lang="fr-FR" smtClean="0"/>
              <a:t>21/01/2016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49EF7-AE93-B24C-A6C2-833A275C8926}" type="datetime1">
              <a:rPr lang="fr-FR" smtClean="0"/>
              <a:t>21/01/2016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4969C-2E42-434F-ABB1-68DF5E8CC0DF}" type="datetime1">
              <a:rPr lang="fr-FR" smtClean="0"/>
              <a:t>21/01/2016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5DED-2237-634C-A4D5-E955BAE6402A}" type="datetime1">
              <a:rPr lang="fr-FR" smtClean="0"/>
              <a:t>21/01/2016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9C5C-4C45-C540-93DC-8119ADEB7DFB}" type="datetime1">
              <a:rPr lang="fr-FR" smtClean="0"/>
              <a:t>21/01/2016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CED0A7B-5365-3146-8BA0-F47CA046923A}" type="datetime1">
              <a:rPr lang="fr-FR" smtClean="0"/>
              <a:t>21/01/2016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AB0A86A-B287-4151-A706-0ED02BF0B3B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41.png"/><Relationship Id="rId6" Type="http://schemas.openxmlformats.org/officeDocument/2006/relationships/image" Target="../media/image2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.png"/><Relationship Id="rId5" Type="http://schemas.openxmlformats.org/officeDocument/2006/relationships/image" Target="../media/image61.png"/><Relationship Id="rId1" Type="http://schemas.microsoft.com/office/2007/relationships/media" Target="../media/media3.m4v"/><Relationship Id="rId2" Type="http://schemas.openxmlformats.org/officeDocument/2006/relationships/video" Target="../media/media3.m4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jpeg"/><Relationship Id="rId7" Type="http://schemas.openxmlformats.org/officeDocument/2006/relationships/image" Target="../media/image66.jpe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g"/><Relationship Id="rId1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64096" y="1886967"/>
            <a:ext cx="7772400" cy="821953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Soutenance de </a:t>
            </a:r>
            <a:r>
              <a:rPr lang="fr-FR" sz="60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mi-projet</a:t>
            </a:r>
            <a:endParaRPr lang="fr-FR" sz="6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79712" y="3068960"/>
            <a:ext cx="4536504" cy="1008112"/>
          </a:xfrm>
        </p:spPr>
        <p:txBody>
          <a:bodyPr>
            <a:noAutofit/>
          </a:bodyPr>
          <a:lstStyle/>
          <a:p>
            <a:r>
              <a:rPr lang="fr-FR" sz="7200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GuitarElec</a:t>
            </a:r>
            <a:endParaRPr lang="fr-FR" sz="72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11674" y="6132933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21/01/2016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0621" r="9091" b="9379"/>
          <a:stretch/>
        </p:blipFill>
        <p:spPr>
          <a:xfrm>
            <a:off x="1475656" y="470533"/>
            <a:ext cx="1296144" cy="7920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07441"/>
            <a:ext cx="2390775" cy="8477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01650"/>
            <a:ext cx="1149246" cy="1059305"/>
          </a:xfrm>
          <a:prstGeom prst="rect">
            <a:avLst/>
          </a:prstGeom>
        </p:spPr>
      </p:pic>
      <p:pic>
        <p:nvPicPr>
          <p:cNvPr id="1026" name="Picture 2" descr="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60276"/>
            <a:ext cx="14763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7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Présentation de l’équipe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115616" y="1412776"/>
            <a:ext cx="6696744" cy="792088"/>
          </a:xfrm>
        </p:spPr>
        <p:txBody>
          <a:bodyPr>
            <a:normAutofit/>
          </a:bodyPr>
          <a:lstStyle/>
          <a:p>
            <a:r>
              <a:rPr lang="fr-FR" sz="3200" b="1" dirty="0" smtClean="0"/>
              <a:t>Les BTS SN-EC</a:t>
            </a:r>
            <a:endParaRPr lang="fr-FR" sz="32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08" y="2152001"/>
            <a:ext cx="8007351" cy="357744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014639" y="5733256"/>
            <a:ext cx="6006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latin typeface="Eras Medium ITC" charset="0"/>
                <a:ea typeface="Eras Medium ITC" charset="0"/>
                <a:cs typeface="Eras Medium ITC" charset="0"/>
              </a:rPr>
              <a:t>Ruben, Régis, </a:t>
            </a:r>
            <a:r>
              <a:rPr lang="fr-FR" sz="2400" b="1" dirty="0" err="1" smtClean="0">
                <a:latin typeface="Eras Medium ITC" charset="0"/>
                <a:ea typeface="Eras Medium ITC" charset="0"/>
                <a:cs typeface="Eras Medium ITC" charset="0"/>
              </a:rPr>
              <a:t>Yani</a:t>
            </a:r>
            <a:r>
              <a:rPr lang="fr-FR" sz="2400" b="1" dirty="0" smtClean="0">
                <a:latin typeface="Eras Medium ITC" charset="0"/>
                <a:ea typeface="Eras Medium ITC" charset="0"/>
                <a:cs typeface="Eras Medium ITC" charset="0"/>
              </a:rPr>
              <a:t>, Christian, </a:t>
            </a:r>
            <a:r>
              <a:rPr lang="fr-FR" sz="2400" b="1" dirty="0" err="1" smtClean="0">
                <a:latin typeface="Eras Medium ITC" charset="0"/>
                <a:ea typeface="Eras Medium ITC" charset="0"/>
                <a:cs typeface="Eras Medium ITC" charset="0"/>
              </a:rPr>
              <a:t>Robero</a:t>
            </a:r>
            <a:r>
              <a:rPr lang="fr-FR" sz="2400" b="1" dirty="0" smtClean="0">
                <a:latin typeface="Eras Medium ITC" charset="0"/>
                <a:ea typeface="Eras Medium ITC" charset="0"/>
                <a:cs typeface="Eras Medium ITC" charset="0"/>
              </a:rPr>
              <a:t>, Jessy</a:t>
            </a:r>
            <a:endParaRPr lang="fr-FR" sz="2400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0329" y="5729445"/>
            <a:ext cx="820630" cy="84960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15616" y="1018880"/>
            <a:ext cx="6696744" cy="792088"/>
          </a:xfrm>
        </p:spPr>
        <p:txBody>
          <a:bodyPr>
            <a:normAutofit/>
          </a:bodyPr>
          <a:lstStyle/>
          <a:p>
            <a:r>
              <a:rPr lang="fr-FR" sz="3200" b="1" dirty="0" smtClean="0"/>
              <a:t>Nos prestataires communication</a:t>
            </a:r>
            <a:endParaRPr lang="fr-FR" sz="3200" b="1" dirty="0"/>
          </a:p>
        </p:txBody>
      </p:sp>
      <p:sp>
        <p:nvSpPr>
          <p:cNvPr id="31" name="Titre 1"/>
          <p:cNvSpPr txBox="1">
            <a:spLocks/>
          </p:cNvSpPr>
          <p:nvPr/>
        </p:nvSpPr>
        <p:spPr>
          <a:xfrm>
            <a:off x="1256888" y="25332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en-GB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II. </a:t>
            </a:r>
            <a:r>
              <a:rPr lang="en-GB" sz="40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Présentation</a:t>
            </a:r>
            <a:r>
              <a:rPr lang="en-GB" sz="4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de </a:t>
            </a:r>
            <a:r>
              <a:rPr lang="en-GB" sz="40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l’équipe</a:t>
            </a:r>
            <a:endParaRPr lang="en-GB" sz="4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432" y="2158184"/>
            <a:ext cx="5280992" cy="4043837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3191168" y="6135687"/>
            <a:ext cx="362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Eras Medium ITC" charset="0"/>
                <a:ea typeface="Eras Medium ITC" charset="0"/>
                <a:cs typeface="Eras Medium ITC" charset="0"/>
              </a:rPr>
              <a:t>Médina, Sana et Johanna</a:t>
            </a:r>
            <a:endParaRPr lang="fr-FR" sz="2400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608" y="1628800"/>
            <a:ext cx="7498080" cy="4824536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36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charset="0"/>
                <a:ea typeface="Eras Medium ITC" charset="0"/>
                <a:cs typeface="Eras Medium ITC" charset="0"/>
              </a:rPr>
              <a:t>Description d’une séance type</a:t>
            </a:r>
          </a:p>
          <a:p>
            <a:pPr marL="539496" indent="-457200">
              <a:buAutoNum type="arabicParenR"/>
            </a:pPr>
            <a:endParaRPr lang="fr-FR" sz="24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charset="0"/>
              <a:ea typeface="Eras Medium ITC" charset="0"/>
              <a:cs typeface="Eras Medium ITC" charset="0"/>
            </a:endParaRPr>
          </a:p>
          <a:p>
            <a:pPr fontAlgn="base"/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Rendez-vous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en </a:t>
            </a:r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laboratoire d’électronique ou en L104</a:t>
            </a:r>
          </a:p>
          <a:p>
            <a:pPr fontAlgn="base"/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Réunion de lancement</a:t>
            </a: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  <a:p>
            <a:pPr fontAlgn="base"/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Travail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en équipe</a:t>
            </a: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  <a:p>
            <a:pPr fontAlgn="base"/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Pause goûter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revigorante</a:t>
            </a:r>
          </a:p>
          <a:p>
            <a:pPr fontAlgn="base"/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Réunion-synthèse </a:t>
            </a:r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de fin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séance</a:t>
            </a:r>
            <a:endParaRPr lang="fr-FR" sz="20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4" name="AutoShape 2" descr="https://lh6.googleusercontent.com/rRxWVn7e-1Ep2sJPizfM8uuIA7qOAzCNOmmLvvFLjvk7vWtbRtLeUGL5Frm4TGvnafmw4O_Ff8DzA-cRb-Zj54sLuY1FOqIKtEv9gNaVTZSzLw8tM_Vm9Ae3B_hCWSZZKlbDDGmwGQ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 Organisation du projet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3" y="6047867"/>
            <a:ext cx="785129" cy="81285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2683498"/>
            <a:ext cx="8100392" cy="3409798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 Organisation du projet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435608" y="1628800"/>
            <a:ext cx="7498080" cy="4824536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36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charset="0"/>
                <a:ea typeface="Eras Medium ITC" charset="0"/>
                <a:cs typeface="Eras Medium ITC" charset="0"/>
              </a:rPr>
              <a:t>Macro-planning</a:t>
            </a:r>
          </a:p>
          <a:p>
            <a:pPr marL="82296" indent="0">
              <a:buNone/>
            </a:pPr>
            <a:endParaRPr lang="fr-FR" sz="24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9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435608" y="1484784"/>
            <a:ext cx="7406640" cy="1728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Partie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2:</a:t>
            </a:r>
            <a:b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</a:br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Réalisation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technique</a:t>
            </a:r>
            <a:endParaRPr lang="en-GB" sz="48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772816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ÉLÉMENTS D’ANALYSE FONCTIONNELLE</a:t>
            </a:r>
          </a:p>
          <a:p>
            <a:pPr marL="82296" indent="0">
              <a:buNone/>
            </a:pPr>
            <a:endParaRPr lang="fr-FR" sz="25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539496" indent="-457200">
              <a:buFont typeface="+mj-lt"/>
              <a:buAutoNum type="arabicPeriod"/>
            </a:pPr>
            <a:r>
              <a:rPr lang="fr-FR" sz="2500" dirty="0" smtClean="0">
                <a:latin typeface="Eras Medium ITC" panose="020B0602030504020804" pitchFamily="34" charset="0"/>
              </a:rPr>
              <a:t>Analyse du besoin (Expression du besoin + caractérisation)</a:t>
            </a:r>
          </a:p>
          <a:p>
            <a:pPr marL="596646" indent="-514350">
              <a:buFont typeface="+mj-lt"/>
              <a:buAutoNum type="arabicPeriod"/>
            </a:pPr>
            <a:r>
              <a:rPr lang="fr-FR" sz="2500" dirty="0" smtClean="0">
                <a:latin typeface="Eras Medium ITC" panose="020B0602030504020804" pitchFamily="34" charset="0"/>
              </a:rPr>
              <a:t>Analyse fonctionnelle du besoin (EME + fonctions de service)</a:t>
            </a:r>
          </a:p>
          <a:p>
            <a:pPr marL="596646" indent="-514350">
              <a:buAutoNum type="arabicPeriod"/>
            </a:pPr>
            <a:r>
              <a:rPr lang="fr-FR" sz="2500" dirty="0" smtClean="0">
                <a:latin typeface="Eras Medium ITC" panose="020B0602030504020804" pitchFamily="34" charset="0"/>
              </a:rPr>
              <a:t>Analyse fonctionnelle technique (SADT + FAST)</a:t>
            </a:r>
          </a:p>
          <a:p>
            <a:pPr marL="596646" indent="-514350">
              <a:buAutoNum type="arabicPeriod"/>
            </a:pPr>
            <a:r>
              <a:rPr lang="fr-FR" sz="2500" dirty="0" smtClean="0">
                <a:latin typeface="Eras Medium ITC" panose="020B0602030504020804" pitchFamily="34" charset="0"/>
              </a:rPr>
              <a:t>Justification des choix techniques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115616" y="43826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Le cahier des charges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1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608" y="1484784"/>
            <a:ext cx="7498080" cy="4778005"/>
          </a:xfrm>
        </p:spPr>
        <p:txBody>
          <a:bodyPr>
            <a:normAutofit/>
          </a:bodyPr>
          <a:lstStyle/>
          <a:p>
            <a:pPr marL="539496" indent="-457200">
              <a:buAutoNum type="alphaUcParenR"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Expression du besoin</a:t>
            </a:r>
          </a:p>
          <a:p>
            <a:pPr marL="539496" indent="-457200">
              <a:buAutoNum type="alphaUcParenR"/>
            </a:pPr>
            <a:endParaRPr lang="fr-FR" sz="2000" dirty="0" smtClean="0">
              <a:latin typeface="Eras Medium ITC" panose="020B0602030504020804" pitchFamily="34" charset="0"/>
            </a:endParaRPr>
          </a:p>
        </p:txBody>
      </p:sp>
      <p:pic>
        <p:nvPicPr>
          <p:cNvPr id="6" name="Image 5" descr="Capture d’écran 2016-01-16 à 12.25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88058"/>
            <a:ext cx="6801567" cy="468130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I.1. Analyse du besoin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608" y="1484784"/>
            <a:ext cx="749808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B)Caractérisation du besoin</a:t>
            </a:r>
          </a:p>
          <a:p>
            <a:pPr marL="82296" indent="0">
              <a:buNone/>
            </a:pPr>
            <a:endParaRPr lang="fr-FR" sz="2000" dirty="0" smtClean="0">
              <a:latin typeface="Eras Medium ITC" panose="020B0602030504020804" pitchFamily="34" charset="0"/>
            </a:endParaRPr>
          </a:p>
          <a:p>
            <a:pPr marL="82296" indent="0">
              <a:buNone/>
            </a:pPr>
            <a:r>
              <a:rPr lang="fr-FR" sz="2000" dirty="0" smtClean="0">
                <a:latin typeface="Eras Medium ITC" panose="020B0602030504020804" pitchFamily="34" charset="0"/>
              </a:rPr>
              <a:t>- Grille d’analyse : critère niveau et flexibilité</a:t>
            </a:r>
          </a:p>
          <a:p>
            <a:pPr marL="82296" indent="0">
              <a:buNone/>
            </a:pPr>
            <a:endParaRPr lang="fr-FR" sz="2000" dirty="0" smtClean="0">
              <a:latin typeface="Eras Medium ITC" panose="020B0602030504020804" pitchFamily="34" charset="0"/>
            </a:endParaRPr>
          </a:p>
          <a:p>
            <a:pPr marL="82296" indent="0">
              <a:buNone/>
            </a:pPr>
            <a:r>
              <a:rPr lang="fr-FR" sz="2000" dirty="0" smtClean="0">
                <a:latin typeface="Eras Medium ITC" panose="020B0602030504020804" pitchFamily="34" charset="0"/>
              </a:rPr>
              <a:t>- Exemple :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01008"/>
            <a:ext cx="7754470" cy="18288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I.1. Analyse du besoin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7800" y="1484784"/>
            <a:ext cx="749808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A) Etude des EME (Éléments du Milieu Extérieur)</a:t>
            </a:r>
          </a:p>
          <a:p>
            <a:pPr marL="82296" indent="0">
              <a:buFontTx/>
              <a:buChar char="-"/>
            </a:pPr>
            <a:r>
              <a:rPr lang="fr-FR" sz="2000" dirty="0" smtClean="0">
                <a:latin typeface="Eras Medium ITC" panose="020B0602030504020804" pitchFamily="34" charset="0"/>
              </a:rPr>
              <a:t> Identification  </a:t>
            </a:r>
          </a:p>
          <a:p>
            <a:pPr marL="82296" indent="0">
              <a:buNone/>
            </a:pPr>
            <a:endParaRPr lang="fr-FR" sz="2000" dirty="0" smtClean="0">
              <a:latin typeface="Eras Medium ITC" panose="020B06020305040208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95600"/>
            <a:ext cx="5638799" cy="351830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40466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I.2. Analyse fonctionnelle du besoin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7800" y="1484784"/>
            <a:ext cx="749808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A) Etude des </a:t>
            </a:r>
            <a:r>
              <a:rPr lang="fr-FR" sz="2400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EME (Éléments du Milieu </a:t>
            </a: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Extérieur</a:t>
            </a:r>
            <a:r>
              <a:rPr lang="fr-FR" sz="2400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)</a:t>
            </a:r>
            <a:endParaRPr lang="fr-FR" sz="24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82296" indent="0">
              <a:buFontTx/>
              <a:buChar char="-"/>
            </a:pPr>
            <a:r>
              <a:rPr lang="fr-FR" sz="2000" dirty="0" smtClean="0">
                <a:latin typeface="Eras Medium ITC" panose="020B0602030504020804" pitchFamily="34" charset="0"/>
              </a:rPr>
              <a:t> Caractérisation des EME</a:t>
            </a:r>
          </a:p>
          <a:p>
            <a:pPr marL="82296" indent="0">
              <a:buNone/>
            </a:pPr>
            <a:endParaRPr lang="fr-FR" sz="2000" dirty="0" smtClean="0">
              <a:latin typeface="Eras Medium ITC" panose="020B0602030504020804" pitchFamily="34" charset="0"/>
            </a:endParaRPr>
          </a:p>
        </p:txBody>
      </p:sp>
      <p:grpSp>
        <p:nvGrpSpPr>
          <p:cNvPr id="9" name="Grouper 8"/>
          <p:cNvGrpSpPr/>
          <p:nvPr/>
        </p:nvGrpSpPr>
        <p:grpSpPr>
          <a:xfrm>
            <a:off x="1295400" y="3276600"/>
            <a:ext cx="7162800" cy="1828800"/>
            <a:chOff x="1175657" y="3200400"/>
            <a:chExt cx="7663543" cy="190500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657" y="3429000"/>
              <a:ext cx="7663543" cy="167640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3200400"/>
              <a:ext cx="7378700" cy="342900"/>
            </a:xfrm>
            <a:prstGeom prst="rect">
              <a:avLst/>
            </a:prstGeom>
          </p:spPr>
        </p:pic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115616" y="40466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I.2. Analyse fonctionnelle du besoin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7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82296" indent="0">
              <a:buNone/>
            </a:pP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Partie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1 :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Origines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de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GuitarElec</a:t>
            </a:r>
            <a:endParaRPr lang="en-GB" sz="28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Pourquoi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ce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projet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?</a:t>
            </a:r>
          </a:p>
          <a:p>
            <a:pPr marL="653796" indent="-571500">
              <a:buAutoNum type="romanUcPeriod"/>
            </a:pP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Présentation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de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l’équipe</a:t>
            </a:r>
            <a:endParaRPr lang="en-GB" sz="16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Organisation du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projet</a:t>
            </a:r>
            <a:endParaRPr lang="en-GB" sz="16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82296" indent="0">
              <a:buNone/>
            </a:pP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Partie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2 :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Réalisation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technique</a:t>
            </a:r>
          </a:p>
          <a:p>
            <a:pPr marL="653796" indent="-571500">
              <a:buAutoNum type="romanUcPeriod"/>
            </a:pP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Le cahier des charges</a:t>
            </a:r>
          </a:p>
          <a:p>
            <a:pPr marL="653796" indent="-571500">
              <a:buAutoNum type="romanUcPeriod"/>
            </a:pP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Vue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d’ensemble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du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projet</a:t>
            </a:r>
            <a:endParaRPr lang="en-GB" sz="16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Les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différents</a:t>
            </a: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modules du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projet</a:t>
            </a:r>
            <a:endParaRPr lang="en-GB" sz="16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Les </a:t>
            </a:r>
            <a:r>
              <a:rPr lang="en-GB" sz="16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achats</a:t>
            </a:r>
            <a:endParaRPr lang="en-GB" sz="16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6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Travail en communication</a:t>
            </a:r>
          </a:p>
          <a:p>
            <a:pPr marL="82296" indent="0">
              <a:buNone/>
            </a:pP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Partie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3 :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Prochaines</a:t>
            </a:r>
            <a:r>
              <a:rPr lang="en-GB" sz="28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28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étapes</a:t>
            </a:r>
            <a:endParaRPr lang="en-GB" sz="28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Travail technique </a:t>
            </a:r>
            <a:r>
              <a:rPr lang="en-GB" sz="15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à</a:t>
            </a: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15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venir</a:t>
            </a:r>
            <a:endParaRPr lang="en-GB" sz="15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Promotion de la </a:t>
            </a:r>
            <a:r>
              <a:rPr lang="en-GB" sz="15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GuitarElec</a:t>
            </a:r>
            <a:endParaRPr lang="en-GB" sz="1500" dirty="0" smtClean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  <a:p>
            <a:pPr marL="653796" indent="-571500">
              <a:buAutoNum type="romanUcPeriod"/>
            </a:pPr>
            <a:r>
              <a:rPr lang="en-GB" sz="15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Autres</a:t>
            </a: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15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éléments</a:t>
            </a: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de com</a:t>
            </a:r>
          </a:p>
          <a:p>
            <a:pPr marL="653796" indent="-571500">
              <a:buAutoNum type="romanUcPeriod"/>
            </a:pPr>
            <a:r>
              <a:rPr lang="en-GB" sz="1500" dirty="0" err="1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Améliorations</a:t>
            </a:r>
            <a:r>
              <a:rPr lang="en-GB" sz="1500" dirty="0" smtClean="0">
                <a:solidFill>
                  <a:srgbClr val="2A5F95"/>
                </a:solidFill>
                <a:latin typeface="Eras Medium ITC" charset="0"/>
                <a:ea typeface="Eras Medium ITC" charset="0"/>
                <a:cs typeface="Eras Medium ITC" charset="0"/>
              </a:rPr>
              <a:t> de com</a:t>
            </a:r>
            <a:endParaRPr lang="en-GB" sz="1500" dirty="0">
              <a:solidFill>
                <a:srgbClr val="2A5F95"/>
              </a:solidFill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1600" y="1447800"/>
            <a:ext cx="749808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B) Etude des fonctions de service</a:t>
            </a:r>
          </a:p>
          <a:p>
            <a:pPr marL="82296" indent="0">
              <a:buFontTx/>
              <a:buChar char="-"/>
            </a:pPr>
            <a:r>
              <a:rPr lang="fr-FR" sz="2000" dirty="0" smtClean="0">
                <a:latin typeface="Eras Medium ITC" panose="020B0602030504020804" pitchFamily="34" charset="0"/>
              </a:rPr>
              <a:t> Identification  </a:t>
            </a:r>
          </a:p>
          <a:p>
            <a:pPr marL="82296" indent="0">
              <a:buNone/>
            </a:pPr>
            <a:endParaRPr lang="fr-FR" sz="2000" dirty="0" smtClean="0">
              <a:latin typeface="Eras Medium ITC" panose="020B06020305040208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190750"/>
            <a:ext cx="4020058" cy="2533650"/>
          </a:xfrm>
          <a:prstGeom prst="rect">
            <a:avLst/>
          </a:prstGeom>
        </p:spPr>
      </p:pic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73109"/>
              </p:ext>
            </p:extLst>
          </p:nvPr>
        </p:nvGraphicFramePr>
        <p:xfrm>
          <a:off x="1547664" y="4797152"/>
          <a:ext cx="6248400" cy="1737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050"/>
                <a:gridCol w="5467350"/>
              </a:tblGrid>
              <a:tr h="137160">
                <a:tc>
                  <a:txBody>
                    <a:bodyPr/>
                    <a:lstStyle/>
                    <a:p>
                      <a:r>
                        <a:rPr lang="fr-FR" sz="1300" b="1" dirty="0" smtClean="0"/>
                        <a:t>FP1</a:t>
                      </a:r>
                      <a:endParaRPr lang="fr-FR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Permettre à l’utilisateur d’émettre une suite de notes composant une mélodie</a:t>
                      </a:r>
                      <a:endParaRPr lang="fr-FR" sz="13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FC2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Être </a:t>
                      </a:r>
                      <a:r>
                        <a:rPr lang="fr-FR" sz="1300" dirty="0" err="1" smtClean="0"/>
                        <a:t>commandable</a:t>
                      </a:r>
                      <a:r>
                        <a:rPr lang="fr-FR" sz="1300" dirty="0" smtClean="0"/>
                        <a:t> par les périphériques d’entrée</a:t>
                      </a:r>
                      <a:r>
                        <a:rPr lang="fr-FR" sz="1300" baseline="0" dirty="0" smtClean="0"/>
                        <a:t> de l’ordinateur</a:t>
                      </a:r>
                      <a:endParaRPr lang="fr-FR" sz="1300" dirty="0"/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FC3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S’adapter</a:t>
                      </a:r>
                      <a:r>
                        <a:rPr lang="fr-FR" sz="1300" baseline="0" dirty="0" smtClean="0"/>
                        <a:t> aux normes de sécurité</a:t>
                      </a:r>
                      <a:endParaRPr lang="fr-FR" sz="13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FC4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Permettre à l’utilisateur</a:t>
                      </a:r>
                      <a:r>
                        <a:rPr lang="fr-FR" sz="1300" baseline="0" dirty="0" smtClean="0"/>
                        <a:t> de remplacer aisément la corde utilisée</a:t>
                      </a:r>
                      <a:endParaRPr lang="fr-FR" sz="1300" dirty="0"/>
                    </a:p>
                  </a:txBody>
                  <a:tcPr/>
                </a:tc>
              </a:tr>
              <a:tr h="14732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FC5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S’adapter au milieu</a:t>
                      </a:r>
                      <a:r>
                        <a:rPr lang="fr-FR" sz="1300" baseline="0" dirty="0" smtClean="0"/>
                        <a:t> ambiant</a:t>
                      </a:r>
                      <a:endParaRPr lang="fr-FR" sz="13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FC6</a:t>
                      </a:r>
                      <a:endParaRPr lang="fr-F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00" dirty="0" smtClean="0"/>
                        <a:t>S’adapter à</a:t>
                      </a:r>
                      <a:r>
                        <a:rPr lang="fr-FR" sz="1300" baseline="0" dirty="0" smtClean="0"/>
                        <a:t> une gamme étendue de cordes de guitare</a:t>
                      </a:r>
                      <a:endParaRPr lang="fr-FR" sz="13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40466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I.2. Analyse fonctionnelle du besoin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1600" y="1447800"/>
            <a:ext cx="749808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B) Etude des fonctions de service</a:t>
            </a:r>
          </a:p>
          <a:p>
            <a:pPr marL="82296" indent="0">
              <a:buNone/>
            </a:pPr>
            <a:r>
              <a:rPr lang="fr-FR" sz="2000" dirty="0" smtClean="0">
                <a:latin typeface="Eras Medium ITC" panose="020B0602030504020804" pitchFamily="34" charset="0"/>
              </a:rPr>
              <a:t>- Caractérisation</a:t>
            </a:r>
          </a:p>
          <a:p>
            <a:pPr marL="82296" indent="0">
              <a:buNone/>
            </a:pPr>
            <a:endParaRPr lang="fr-FR" sz="2000" dirty="0" smtClean="0">
              <a:latin typeface="Eras Medium ITC" panose="020B0602030504020804" pitchFamily="34" charset="0"/>
            </a:endParaRPr>
          </a:p>
          <a:p>
            <a:pPr marL="82296" indent="0">
              <a:buNone/>
            </a:pPr>
            <a:r>
              <a:rPr lang="fr-FR" sz="2000" dirty="0" smtClean="0">
                <a:latin typeface="Eras Medium ITC" panose="020B0602030504020804" pitchFamily="34" charset="0"/>
              </a:rPr>
              <a:t>- Exemple pour la fonction principale</a:t>
            </a:r>
          </a:p>
          <a:p>
            <a:pPr marL="82296" indent="0">
              <a:buNone/>
            </a:pPr>
            <a:endParaRPr lang="fr-FR" sz="2000" dirty="0" smtClean="0">
              <a:latin typeface="Eras Medium ITC" panose="020B06020305040208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52800"/>
            <a:ext cx="7848600" cy="14859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40466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I.2. Analyse fonctionnelle du besoin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5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47800" y="1676400"/>
            <a:ext cx="5105400" cy="4778005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C) Analyse fonctionnelle technique et choix techniques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2819400"/>
            <a:ext cx="6934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 indent="0">
              <a:buNone/>
            </a:pPr>
            <a:endParaRPr lang="fr-FR" sz="20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  <a:p>
            <a:pPr marL="82296" indent="0">
              <a:buFontTx/>
              <a:buChar char="-"/>
            </a:pPr>
            <a:r>
              <a:rPr lang="fr-FR" dirty="0" smtClean="0">
                <a:latin typeface="Eras Medium ITC" panose="020B0602030504020804" pitchFamily="34" charset="0"/>
              </a:rPr>
              <a:t> Diagrammes SADT et FAST</a:t>
            </a:r>
          </a:p>
          <a:p>
            <a:pPr marL="82296" indent="0">
              <a:buNone/>
            </a:pPr>
            <a:endParaRPr lang="fr-FR" dirty="0" smtClean="0">
              <a:latin typeface="Eras Medium ITC" panose="020B0602030504020804" pitchFamily="34" charset="0"/>
            </a:endParaRPr>
          </a:p>
          <a:p>
            <a:pPr marL="82296" indent="0">
              <a:buFontTx/>
              <a:buChar char="-"/>
            </a:pPr>
            <a:r>
              <a:rPr lang="fr-FR" dirty="0" smtClean="0">
                <a:latin typeface="Eras Medium ITC" panose="020B0602030504020804" pitchFamily="34" charset="0"/>
              </a:rPr>
              <a:t> Modification de la tension et de la longueur utile de vibration</a:t>
            </a:r>
          </a:p>
          <a:p>
            <a:pPr marL="82296" indent="0">
              <a:buFontTx/>
              <a:buChar char="-"/>
            </a:pPr>
            <a:endParaRPr lang="fr-FR" dirty="0" smtClean="0">
              <a:latin typeface="Eras Medium ITC" panose="020B0602030504020804" pitchFamily="34" charset="0"/>
            </a:endParaRPr>
          </a:p>
          <a:p>
            <a:pPr marL="82296" indent="0">
              <a:buFontTx/>
              <a:buChar char="-"/>
            </a:pPr>
            <a:r>
              <a:rPr lang="fr-FR" dirty="0" smtClean="0">
                <a:latin typeface="Eras Medium ITC" panose="020B0602030504020804" pitchFamily="34" charset="0"/>
              </a:rPr>
              <a:t> Asservissement en tension uniquement </a:t>
            </a:r>
          </a:p>
          <a:p>
            <a:pPr marL="82296" indent="0">
              <a:buNone/>
            </a:pPr>
            <a:endParaRPr lang="fr-FR" dirty="0" smtClean="0">
              <a:latin typeface="Eras Medium ITC" panose="020B06020305040208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404664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I.2. Analyse fonctionnelle du besoin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7706969" y="5223362"/>
            <a:ext cx="129894" cy="122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47800" y="1676401"/>
            <a:ext cx="5105400" cy="456456"/>
          </a:xfrm>
          <a:prstGeom prst="rect">
            <a:avLst/>
          </a:prstGeom>
        </p:spPr>
        <p:txBody>
          <a:bodyPr tIns="0"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defTabSz="914400"/>
            <a:r>
              <a:rPr lang="fr-FR" sz="2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Fonctionnement global </a:t>
            </a:r>
            <a:r>
              <a:rPr lang="fr-FR" sz="240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du système</a:t>
            </a:r>
            <a:endParaRPr lang="fr-FR" sz="2400" dirty="0" smtClean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115616" y="510270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Vue d’ensemble du projet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t="3299" r="16526" b="20838"/>
          <a:stretch/>
        </p:blipFill>
        <p:spPr>
          <a:xfrm>
            <a:off x="1080183" y="2177486"/>
            <a:ext cx="7464931" cy="403984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132871" y="612088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Eras Medium ITC" charset="0"/>
                <a:ea typeface="Eras Medium ITC" charset="0"/>
                <a:cs typeface="Eras Medium ITC" charset="0"/>
              </a:rPr>
              <a:t>Moteur </a:t>
            </a:r>
            <a:r>
              <a:rPr lang="fr-FR" b="1" dirty="0" err="1" smtClean="0">
                <a:latin typeface="Eras Medium ITC" charset="0"/>
                <a:ea typeface="Eras Medium ITC" charset="0"/>
                <a:cs typeface="Eras Medium ITC" charset="0"/>
              </a:rPr>
              <a:t>LinMot</a:t>
            </a:r>
            <a:endParaRPr lang="fr-FR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208467" y="187040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Eras Medium ITC" charset="0"/>
                <a:ea typeface="Eras Medium ITC" charset="0"/>
                <a:cs typeface="Eras Medium ITC" charset="0"/>
              </a:rPr>
              <a:t>Moteur tension</a:t>
            </a:r>
            <a:endParaRPr lang="fr-FR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461886" y="377985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>
                <a:latin typeface="Eras Medium ITC" charset="0"/>
                <a:ea typeface="Eras Medium ITC" charset="0"/>
                <a:cs typeface="Eras Medium ITC" charset="0"/>
              </a:rPr>
              <a:t>Capteur tension</a:t>
            </a:r>
            <a:endParaRPr lang="fr-FR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117181" y="274137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Eras Medium ITC" charset="0"/>
                <a:ea typeface="Eras Medium ITC" charset="0"/>
                <a:cs typeface="Eras Medium ITC" charset="0"/>
              </a:rPr>
              <a:t>Système plectre</a:t>
            </a:r>
            <a:endParaRPr lang="fr-FR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39201" y="512702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Eras Medium ITC" charset="0"/>
                <a:ea typeface="Eras Medium ITC" charset="0"/>
                <a:cs typeface="Eras Medium ITC" charset="0"/>
              </a:rPr>
              <a:t>Chevalet</a:t>
            </a:r>
            <a:endParaRPr lang="fr-FR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553200" y="4653136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Eras Medium ITC" charset="0"/>
                <a:ea typeface="Eras Medium ITC" charset="0"/>
                <a:cs typeface="Eras Medium ITC" charset="0"/>
              </a:rPr>
              <a:t>Guidage</a:t>
            </a:r>
            <a:endParaRPr lang="fr-FR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915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722" y="5968972"/>
            <a:ext cx="857734" cy="888023"/>
          </a:xfrm>
          <a:prstGeom prst="rect">
            <a:avLst/>
          </a:prstGeom>
        </p:spPr>
      </p:pic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043608" y="2325489"/>
            <a:ext cx="8520599" cy="1895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400" dirty="0">
                <a:latin typeface="Eras Medium ITC" charset="0"/>
                <a:ea typeface="Eras Medium ITC" charset="0"/>
                <a:cs typeface="Eras Medium ITC" charset="0"/>
              </a:rPr>
              <a:t>Moteur linéaire : 66 cm de mouvement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2400" dirty="0">
                <a:latin typeface="Eras Medium ITC" charset="0"/>
                <a:ea typeface="Eras Medium ITC" charset="0"/>
                <a:cs typeface="Eras Medium ITC" charset="0"/>
              </a:rPr>
              <a:t>Longueur minimale de la corde utile : 10 cm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2400" dirty="0">
                <a:latin typeface="Eras Medium ITC" charset="0"/>
                <a:ea typeface="Eras Medium ITC" charset="0"/>
                <a:cs typeface="Eras Medium ITC" charset="0"/>
              </a:rPr>
              <a:t>Longueur maximale : 76 </a:t>
            </a:r>
            <a:r>
              <a:rPr lang="fr" sz="2400" dirty="0" smtClean="0">
                <a:latin typeface="Eras Medium ITC" charset="0"/>
                <a:ea typeface="Eras Medium ITC" charset="0"/>
                <a:cs typeface="Eras Medium ITC" charset="0"/>
              </a:rPr>
              <a:t>cm</a:t>
            </a:r>
            <a:endParaRPr lang="fr" sz="2400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971600" y="3501008"/>
            <a:ext cx="8064896" cy="3096345"/>
            <a:chOff x="489936" y="3344513"/>
            <a:chExt cx="8064896" cy="2729764"/>
          </a:xfrm>
        </p:grpSpPr>
        <p:sp>
          <p:nvSpPr>
            <p:cNvPr id="126" name="Shape 126"/>
            <p:cNvSpPr/>
            <p:nvPr/>
          </p:nvSpPr>
          <p:spPr>
            <a:xfrm>
              <a:off x="1364947" y="4442002"/>
              <a:ext cx="863353" cy="833254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1702325" y="4073508"/>
              <a:ext cx="228600" cy="381199"/>
            </a:xfrm>
            <a:prstGeom prst="triangle">
              <a:avLst>
                <a:gd name="adj" fmla="val 50000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cxnSp>
          <p:nvCxnSpPr>
            <p:cNvPr id="128" name="Shape 128"/>
            <p:cNvCxnSpPr/>
            <p:nvPr/>
          </p:nvCxnSpPr>
          <p:spPr>
            <a:xfrm>
              <a:off x="2892950" y="4073508"/>
              <a:ext cx="9599" cy="158759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9" name="Shape 129"/>
            <p:cNvCxnSpPr/>
            <p:nvPr/>
          </p:nvCxnSpPr>
          <p:spPr>
            <a:xfrm>
              <a:off x="7007750" y="4016310"/>
              <a:ext cx="9599" cy="158759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31" name="Shape 131"/>
            <p:cNvSpPr/>
            <p:nvPr/>
          </p:nvSpPr>
          <p:spPr>
            <a:xfrm>
              <a:off x="1159400" y="4184608"/>
              <a:ext cx="114300" cy="120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cxnSp>
          <p:nvCxnSpPr>
            <p:cNvPr id="132" name="Shape 132"/>
            <p:cNvCxnSpPr>
              <a:endCxn id="142" idx="2"/>
            </p:cNvCxnSpPr>
            <p:nvPr/>
          </p:nvCxnSpPr>
          <p:spPr>
            <a:xfrm flipV="1">
              <a:off x="1159348" y="4238606"/>
              <a:ext cx="6616345" cy="25401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3" name="Shape 133"/>
            <p:cNvCxnSpPr/>
            <p:nvPr/>
          </p:nvCxnSpPr>
          <p:spPr>
            <a:xfrm flipV="1">
              <a:off x="2866200" y="3725410"/>
              <a:ext cx="4176464" cy="480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134" name="Shape 134"/>
            <p:cNvCxnSpPr/>
            <p:nvPr/>
          </p:nvCxnSpPr>
          <p:spPr>
            <a:xfrm rot="10800000" flipH="1">
              <a:off x="2892950" y="5411707"/>
              <a:ext cx="4129199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sp>
          <p:nvSpPr>
            <p:cNvPr id="135" name="Shape 135"/>
            <p:cNvSpPr txBox="1"/>
            <p:nvPr/>
          </p:nvSpPr>
          <p:spPr>
            <a:xfrm>
              <a:off x="489936" y="4657674"/>
              <a:ext cx="1018681" cy="59132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fr" sz="1400" b="1" dirty="0"/>
                <a:t>Système plectre</a:t>
              </a:r>
            </a:p>
          </p:txBody>
        </p:sp>
        <p:sp>
          <p:nvSpPr>
            <p:cNvPr id="137" name="Shape 137"/>
            <p:cNvSpPr txBox="1"/>
            <p:nvPr/>
          </p:nvSpPr>
          <p:spPr>
            <a:xfrm>
              <a:off x="5602504" y="3915858"/>
              <a:ext cx="932046" cy="1576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fr" sz="1600" dirty="0"/>
                <a:t>Corde</a:t>
              </a:r>
            </a:p>
          </p:txBody>
        </p:sp>
        <p:sp>
          <p:nvSpPr>
            <p:cNvPr id="138" name="Shape 138"/>
            <p:cNvSpPr txBox="1"/>
            <p:nvPr/>
          </p:nvSpPr>
          <p:spPr>
            <a:xfrm>
              <a:off x="4378368" y="5484440"/>
              <a:ext cx="792088" cy="14545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fr" sz="1600" dirty="0" smtClean="0"/>
                <a:t> </a:t>
              </a:r>
              <a:r>
                <a:rPr lang="fr" sz="1600" dirty="0"/>
                <a:t>66 cm</a:t>
              </a:r>
            </a:p>
          </p:txBody>
        </p:sp>
        <p:sp>
          <p:nvSpPr>
            <p:cNvPr id="139" name="Shape 139"/>
            <p:cNvSpPr txBox="1"/>
            <p:nvPr/>
          </p:nvSpPr>
          <p:spPr>
            <a:xfrm>
              <a:off x="3514272" y="3344513"/>
              <a:ext cx="2952328" cy="3174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1600" dirty="0"/>
                <a:t>Longueur utile de la </a:t>
              </a:r>
              <a:r>
                <a:rPr lang="fr" sz="1600" dirty="0" smtClean="0"/>
                <a:t>corde </a:t>
              </a:r>
              <a:endParaRPr lang="fr" sz="1600" dirty="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7775693" y="3959207"/>
              <a:ext cx="419099" cy="558799"/>
            </a:xfrm>
            <a:prstGeom prst="ellipse">
              <a:avLst/>
            </a:prstGeom>
            <a:solidFill>
              <a:srgbClr val="A64D7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sp>
          <p:nvSpPr>
            <p:cNvPr id="143" name="Shape 143"/>
            <p:cNvSpPr txBox="1"/>
            <p:nvPr/>
          </p:nvSpPr>
          <p:spPr>
            <a:xfrm>
              <a:off x="7545975" y="4557435"/>
              <a:ext cx="1008857" cy="5645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fr" sz="1600" dirty="0"/>
                <a:t>Système Tension </a:t>
              </a:r>
            </a:p>
          </p:txBody>
        </p:sp>
        <p:cxnSp>
          <p:nvCxnSpPr>
            <p:cNvPr id="144" name="Shape 144"/>
            <p:cNvCxnSpPr/>
            <p:nvPr/>
          </p:nvCxnSpPr>
          <p:spPr>
            <a:xfrm>
              <a:off x="1210016" y="5403639"/>
              <a:ext cx="1728192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145" name="Shape 145"/>
            <p:cNvCxnSpPr/>
            <p:nvPr/>
          </p:nvCxnSpPr>
          <p:spPr>
            <a:xfrm>
              <a:off x="7007750" y="5402306"/>
              <a:ext cx="1187042" cy="9401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sp>
          <p:nvSpPr>
            <p:cNvPr id="146" name="Shape 146"/>
            <p:cNvSpPr txBox="1"/>
            <p:nvPr/>
          </p:nvSpPr>
          <p:spPr>
            <a:xfrm>
              <a:off x="1580625" y="5537458"/>
              <a:ext cx="836972" cy="1559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1600" dirty="0"/>
                <a:t>10 cm</a:t>
              </a:r>
            </a:p>
          </p:txBody>
        </p:sp>
        <p:sp>
          <p:nvSpPr>
            <p:cNvPr id="147" name="Shape 147"/>
            <p:cNvSpPr txBox="1"/>
            <p:nvPr/>
          </p:nvSpPr>
          <p:spPr>
            <a:xfrm>
              <a:off x="7347251" y="5502930"/>
              <a:ext cx="919549" cy="19700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1600" dirty="0"/>
                <a:t>10 cm</a:t>
              </a: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1863800" y="5789078"/>
              <a:ext cx="5182499" cy="285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fr" sz="1600" i="1"/>
                <a:t>Disposition des différents système par rapport à la corde</a:t>
              </a:r>
            </a:p>
          </p:txBody>
        </p:sp>
      </p:grpSp>
      <p:grpSp>
        <p:nvGrpSpPr>
          <p:cNvPr id="3" name="Grouper 2"/>
          <p:cNvGrpSpPr/>
          <p:nvPr/>
        </p:nvGrpSpPr>
        <p:grpSpPr>
          <a:xfrm>
            <a:off x="3707904" y="4365104"/>
            <a:ext cx="936104" cy="730483"/>
            <a:chOff x="3712025" y="4073508"/>
            <a:chExt cx="771600" cy="730483"/>
          </a:xfrm>
        </p:grpSpPr>
        <p:sp>
          <p:nvSpPr>
            <p:cNvPr id="30" name="Shape 130"/>
            <p:cNvSpPr/>
            <p:nvPr/>
          </p:nvSpPr>
          <p:spPr>
            <a:xfrm>
              <a:off x="3864575" y="4073508"/>
              <a:ext cx="342899" cy="38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sp>
          <p:nvSpPr>
            <p:cNvPr id="31" name="Shape 136"/>
            <p:cNvSpPr txBox="1"/>
            <p:nvPr/>
          </p:nvSpPr>
          <p:spPr>
            <a:xfrm>
              <a:off x="3712025" y="4333992"/>
              <a:ext cx="771600" cy="46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fr" sz="1600" dirty="0"/>
                <a:t>Chevalet</a:t>
              </a:r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 smtClean="0"/>
              <a:t>24</a:t>
            </a:fld>
            <a:endParaRPr lang="fr"/>
          </a:p>
        </p:txBody>
      </p:sp>
      <p:sp>
        <p:nvSpPr>
          <p:cNvPr id="33" name="Titre 1"/>
          <p:cNvSpPr txBox="1">
            <a:spLocks/>
          </p:cNvSpPr>
          <p:nvPr/>
        </p:nvSpPr>
        <p:spPr>
          <a:xfrm>
            <a:off x="1115616" y="510270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II.1. Les mesures du système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219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1902E-6 5.74439E-6 L 0.31957 -0.00439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448 -0.00856 L -0.06945 -0.004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0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44 -0.00417 L 0.05486 -0.004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1115616" y="188640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II.2. </a:t>
            </a:r>
            <a:r>
              <a:rPr lang="fr-FR" b="1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Chaîne d’énergie – chaîne d’information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939342" y="6608385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7875" y="5751554"/>
            <a:ext cx="747397" cy="77379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34" y="1492082"/>
            <a:ext cx="8028861" cy="50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7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115616" y="43826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 Les différents modules du système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907704" y="2420888"/>
            <a:ext cx="60486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3200" dirty="0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Le système plectre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3200" dirty="0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Le système de guidage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3200" dirty="0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Mise en tension de la corde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3200" dirty="0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Commandes de </a:t>
            </a:r>
            <a:r>
              <a:rPr lang="fr-FR" sz="3200" dirty="0" err="1" smtClean="0">
                <a:solidFill>
                  <a:schemeClr val="accent1">
                    <a:lumMod val="75000"/>
                  </a:schemeClr>
                </a:solidFill>
                <a:latin typeface="Eras Medium ITC" charset="0"/>
                <a:ea typeface="Eras Medium ITC" charset="0"/>
                <a:cs typeface="Eras Medium ITC" charset="0"/>
              </a:rPr>
              <a:t>GuitarElec</a:t>
            </a:r>
            <a:endParaRPr lang="fr-FR" sz="3200" dirty="0">
              <a:solidFill>
                <a:schemeClr val="accent1">
                  <a:lumMod val="75000"/>
                </a:schemeClr>
              </a:solidFill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9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164046" y="1345608"/>
            <a:ext cx="6609397" cy="13004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000" dirty="0">
                <a:latin typeface="Eras Medium ITC" charset="0"/>
                <a:ea typeface="Eras Medium ITC" charset="0"/>
                <a:cs typeface="Eras Medium ITC" charset="0"/>
              </a:rPr>
              <a:t>Moteur : </a:t>
            </a:r>
            <a:r>
              <a:rPr lang="fr" sz="2000" dirty="0" err="1">
                <a:latin typeface="Eras Medium ITC" charset="0"/>
                <a:ea typeface="Eras Medium ITC" charset="0"/>
                <a:cs typeface="Eras Medium ITC" charset="0"/>
              </a:rPr>
              <a:t>servo-moteur</a:t>
            </a:r>
            <a:r>
              <a:rPr lang="fr" sz="2000" dirty="0">
                <a:latin typeface="Eras Medium ITC" charset="0"/>
                <a:ea typeface="Eras Medium ITC" charset="0"/>
                <a:cs typeface="Eras Medium ITC" charset="0"/>
              </a:rPr>
              <a:t> AX-12 de </a:t>
            </a:r>
            <a:r>
              <a:rPr lang="fr" sz="2000" dirty="0" err="1">
                <a:latin typeface="Eras Medium ITC" charset="0"/>
                <a:ea typeface="Eras Medium ITC" charset="0"/>
                <a:cs typeface="Eras Medium ITC" charset="0"/>
              </a:rPr>
              <a:t>Robotis</a:t>
            </a:r>
            <a:endParaRPr lang="fr" sz="2000" dirty="0">
              <a:latin typeface="Eras Medium ITC" charset="0"/>
              <a:ea typeface="Eras Medium ITC" charset="0"/>
              <a:cs typeface="Eras Medium ITC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2000" dirty="0">
                <a:latin typeface="Eras Medium ITC" charset="0"/>
                <a:ea typeface="Eras Medium ITC" charset="0"/>
                <a:cs typeface="Eras Medium ITC" charset="0"/>
              </a:rPr>
              <a:t>Angle entre les deux positions du plectre : </a:t>
            </a:r>
            <a:r>
              <a:rPr lang="fr" sz="2000" b="1" dirty="0">
                <a:latin typeface="Eras Medium ITC" charset="0"/>
                <a:ea typeface="Eras Medium ITC" charset="0"/>
                <a:cs typeface="Eras Medium ITC" charset="0"/>
              </a:rPr>
              <a:t>30</a:t>
            </a:r>
            <a:r>
              <a:rPr lang="fr" sz="2000" b="1" dirty="0" smtClean="0">
                <a:latin typeface="Eras Medium ITC" charset="0"/>
                <a:ea typeface="Eras Medium ITC" charset="0"/>
                <a:cs typeface="Eras Medium ITC" charset="0"/>
              </a:rPr>
              <a:t>°</a:t>
            </a:r>
            <a:endParaRPr lang="fr" sz="2000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grpSp>
        <p:nvGrpSpPr>
          <p:cNvPr id="69" name="Shape 69"/>
          <p:cNvGrpSpPr/>
          <p:nvPr/>
        </p:nvGrpSpPr>
        <p:grpSpPr>
          <a:xfrm>
            <a:off x="3629766" y="3933056"/>
            <a:ext cx="3174482" cy="2466579"/>
            <a:chOff x="-80666" y="247650"/>
            <a:chExt cx="5138366" cy="3314699"/>
          </a:xfrm>
        </p:grpSpPr>
        <p:pic>
          <p:nvPicPr>
            <p:cNvPr id="70" name="Shape 70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400" y="438150"/>
              <a:ext cx="3409948" cy="2124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71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273264">
              <a:off x="1152524" y="1627550"/>
              <a:ext cx="1762125" cy="10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Shape 72"/>
            <p:cNvSpPr/>
            <p:nvPr/>
          </p:nvSpPr>
          <p:spPr>
            <a:xfrm>
              <a:off x="3857625" y="590550"/>
              <a:ext cx="219037" cy="2124178"/>
            </a:xfrm>
            <a:custGeom>
              <a:avLst/>
              <a:gdLst/>
              <a:ahLst/>
              <a:cxnLst/>
              <a:rect l="0" t="0" r="0" b="0"/>
              <a:pathLst>
                <a:path w="30496" h="91059" extrusionOk="0">
                  <a:moveTo>
                    <a:pt x="0" y="0"/>
                  </a:moveTo>
                  <a:cubicBezTo>
                    <a:pt x="5080" y="7874"/>
                    <a:pt x="30353" y="32067"/>
                    <a:pt x="30480" y="47244"/>
                  </a:cubicBezTo>
                  <a:cubicBezTo>
                    <a:pt x="30607" y="62420"/>
                    <a:pt x="5715" y="83756"/>
                    <a:pt x="762" y="9105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73" name="Shape 73"/>
            <p:cNvSpPr txBox="1"/>
            <p:nvPr/>
          </p:nvSpPr>
          <p:spPr>
            <a:xfrm>
              <a:off x="4191000" y="1533525"/>
              <a:ext cx="866699" cy="6380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900"/>
                <a:t>30 °</a:t>
              </a:r>
            </a:p>
          </p:txBody>
        </p:sp>
        <p:sp>
          <p:nvSpPr>
            <p:cNvPr id="74" name="Shape 74"/>
            <p:cNvSpPr txBox="1"/>
            <p:nvPr/>
          </p:nvSpPr>
          <p:spPr>
            <a:xfrm>
              <a:off x="-80666" y="1376340"/>
              <a:ext cx="10044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800"/>
                <a:t>moteur rotatif</a:t>
              </a:r>
            </a:p>
          </p:txBody>
        </p:sp>
        <p:sp>
          <p:nvSpPr>
            <p:cNvPr id="75" name="Shape 75"/>
            <p:cNvSpPr txBox="1"/>
            <p:nvPr/>
          </p:nvSpPr>
          <p:spPr>
            <a:xfrm>
              <a:off x="2752650" y="247650"/>
              <a:ext cx="1190699" cy="714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800"/>
                <a:t>Plectre en position haute</a:t>
              </a:r>
            </a:p>
          </p:txBody>
        </p:sp>
        <p:sp>
          <p:nvSpPr>
            <p:cNvPr id="76" name="Shape 76"/>
            <p:cNvSpPr txBox="1"/>
            <p:nvPr/>
          </p:nvSpPr>
          <p:spPr>
            <a:xfrm>
              <a:off x="2752650" y="2390775"/>
              <a:ext cx="1190699" cy="714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800"/>
                <a:t>Plectre en position basse</a:t>
              </a:r>
            </a:p>
          </p:txBody>
        </p:sp>
        <p:sp>
          <p:nvSpPr>
            <p:cNvPr id="77" name="Shape 77"/>
            <p:cNvSpPr txBox="1"/>
            <p:nvPr/>
          </p:nvSpPr>
          <p:spPr>
            <a:xfrm>
              <a:off x="533400" y="3257550"/>
              <a:ext cx="4048200" cy="304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fr" sz="1200" i="1"/>
                <a:t>Schéma du système plectre</a:t>
              </a: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8487797" y="6381328"/>
            <a:ext cx="548699" cy="5248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 smtClean="0"/>
              <a:t>27</a:t>
            </a:fld>
            <a:endParaRPr lang="fr" dirty="0"/>
          </a:p>
        </p:txBody>
      </p:sp>
      <p:pic>
        <p:nvPicPr>
          <p:cNvPr id="17" name="Shape 6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049" y="2185258"/>
            <a:ext cx="2374374" cy="2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31"/>
          <a:stretch/>
        </p:blipFill>
        <p:spPr>
          <a:xfrm rot="5400000">
            <a:off x="1230222" y="2311258"/>
            <a:ext cx="2664000" cy="2412000"/>
          </a:xfrm>
          <a:prstGeom prst="rect">
            <a:avLst/>
          </a:prstGeom>
        </p:spPr>
      </p:pic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1115616" y="43826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III.1. Le système plectre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260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8487797" y="6381328"/>
            <a:ext cx="548699" cy="5248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 smtClean="0"/>
              <a:t>28</a:t>
            </a:fld>
            <a:endParaRPr lang="fr" dirty="0"/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1115616" y="43826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III.1. Le système plectre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519334" y="1288579"/>
            <a:ext cx="4414738" cy="1109985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algn="l" rtl="0" eaLnBrk="1" latinLnBrk="0" hangingPunct="1">
              <a:spcBef>
                <a:spcPts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  <a:extLst/>
          </a:lstStyle>
          <a:p>
            <a:pPr defTabSz="914400"/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La </a:t>
            </a:r>
            <a:r>
              <a:rPr lang="fr-FR" sz="3600" b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maquette utilisée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0"/>
          <a:stretch/>
        </p:blipFill>
        <p:spPr>
          <a:xfrm>
            <a:off x="1080812" y="2767148"/>
            <a:ext cx="7980633" cy="204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46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 smtClean="0"/>
              <a:t>29</a:t>
            </a:fld>
            <a:endParaRPr lang="fr"/>
          </a:p>
        </p:txBody>
      </p:sp>
      <p:pic>
        <p:nvPicPr>
          <p:cNvPr id="4" name="Plect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608" y="1484784"/>
            <a:ext cx="8019691" cy="4511076"/>
          </a:xfrm>
          <a:prstGeom prst="rect">
            <a:avLst/>
          </a:prstGeom>
        </p:spPr>
      </p:pic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1115616" y="43826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III.1. Le système plectre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166" y="6011834"/>
            <a:ext cx="816949" cy="84579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07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03648" y="1988840"/>
            <a:ext cx="7406640" cy="1728192"/>
          </a:xfrm>
        </p:spPr>
        <p:txBody>
          <a:bodyPr anchor="ctr">
            <a:noAutofit/>
          </a:bodyPr>
          <a:lstStyle/>
          <a:p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Partie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1 :</a:t>
            </a:r>
            <a:b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</a:br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Origines</a:t>
            </a:r>
            <a:r>
              <a:rPr lang="en-GB" sz="3600" dirty="0" smtClean="0">
                <a:latin typeface="Eras Medium ITC" charset="0"/>
                <a:ea typeface="Eras Medium ITC" charset="0"/>
                <a:cs typeface="Eras Medium ITC" charset="0"/>
              </a:rPr>
              <a:t> 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de </a:t>
            </a:r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GuitarElec</a:t>
            </a:r>
            <a:endParaRPr lang="en-GB" sz="48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LES ÉLÉMENTS QUE NOUS AVIONS DÉJÀ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stator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PS01-37x120-c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radiateur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PF02-37x100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212976"/>
            <a:ext cx="4775200" cy="23241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30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LES ÉLÉMENTS QUE NOUS AVIONS DÉJÀ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stator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PS01-37x120-c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radiateur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PF02-37x100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</a:t>
            </a:r>
            <a:r>
              <a:rPr lang="fr-FR" sz="2500" dirty="0" err="1" smtClean="0">
                <a:latin typeface="Eras Medium ITC" panose="020B0602030504020804" pitchFamily="34" charset="0"/>
              </a:rPr>
              <a:t>slider</a:t>
            </a:r>
            <a:r>
              <a:rPr lang="fr-FR" sz="2500" dirty="0" smtClean="0">
                <a:latin typeface="Eras Medium ITC" panose="020B0602030504020804" pitchFamily="34" charset="0"/>
              </a:rPr>
              <a:t> </a:t>
            </a:r>
            <a:r>
              <a:rPr lang="fr-FR" sz="2500" dirty="0" err="1" smtClean="0">
                <a:latin typeface="Eras Medium ITC" panose="020B0602030504020804" pitchFamily="34" charset="0"/>
              </a:rPr>
              <a:t>LinMot</a:t>
            </a:r>
            <a:r>
              <a:rPr lang="fr-FR" sz="2500" dirty="0" smtClean="0">
                <a:latin typeface="Eras Medium ITC" panose="020B0602030504020804" pitchFamily="34" charset="0"/>
              </a:rPr>
              <a:t> PL01-20x800/720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46" t="53209" r="35833" b="39056"/>
          <a:stretch/>
        </p:blipFill>
        <p:spPr>
          <a:xfrm>
            <a:off x="1835696" y="3717032"/>
            <a:ext cx="6373459" cy="147058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POURQUOI UN SYSTÈME DE GUIDAGE ?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stator constitue un premier élément de guidage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Éviter des efforts axiaux trop importants entre le stator et le </a:t>
            </a:r>
            <a:r>
              <a:rPr lang="fr-FR" sz="2500" dirty="0" err="1" smtClean="0">
                <a:latin typeface="Eras Medium ITC" panose="020B0602030504020804" pitchFamily="34" charset="0"/>
              </a:rPr>
              <a:t>slider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780928"/>
            <a:ext cx="6480720" cy="3383618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2555776" y="3284984"/>
            <a:ext cx="1224136" cy="50405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>
              <a:buFont typeface="Wingdings 2"/>
              <a:buNone/>
            </a:pPr>
            <a:r>
              <a:rPr lang="fr-FR" sz="1600" dirty="0" smtClean="0">
                <a:latin typeface="Eras Medium ITC" panose="020B0602030504020804" pitchFamily="34" charset="0"/>
              </a:rPr>
              <a:t>Stator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499992" y="3429000"/>
            <a:ext cx="1224136" cy="50405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>
              <a:buFont typeface="Wingdings 2"/>
              <a:buNone/>
            </a:pPr>
            <a:r>
              <a:rPr lang="fr-FR" sz="1600" dirty="0" err="1" smtClean="0">
                <a:latin typeface="Eras Medium ITC" panose="020B0602030504020804" pitchFamily="34" charset="0"/>
              </a:rPr>
              <a:t>Slider</a:t>
            </a:r>
            <a:endParaRPr lang="fr-FR" sz="1600" dirty="0" smtClean="0">
              <a:latin typeface="Eras Medium ITC" panose="020B06020305040208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LES ÉLÉMENTS DONT NOUS AVIONS BESOIN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rail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chariot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Le système de fixation du </a:t>
            </a:r>
            <a:r>
              <a:rPr lang="fr-FR" sz="2500" dirty="0" err="1" smtClean="0">
                <a:latin typeface="Eras Medium ITC" panose="020B0602030504020804" pitchFamily="34" charset="0"/>
              </a:rPr>
              <a:t>slider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780928"/>
            <a:ext cx="6480720" cy="3383618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2555776" y="3284984"/>
            <a:ext cx="1224136" cy="50405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>
              <a:buFont typeface="Wingdings 2"/>
              <a:buNone/>
            </a:pPr>
            <a:r>
              <a:rPr lang="fr-FR" sz="1600" dirty="0" smtClean="0">
                <a:latin typeface="Eras Medium ITC" panose="020B0602030504020804" pitchFamily="34" charset="0"/>
              </a:rPr>
              <a:t>Stator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499992" y="3429000"/>
            <a:ext cx="1224136" cy="50405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>
              <a:buFont typeface="Wingdings 2"/>
              <a:buNone/>
            </a:pPr>
            <a:r>
              <a:rPr lang="fr-FR" sz="1600" dirty="0" err="1" smtClean="0">
                <a:latin typeface="Eras Medium ITC" panose="020B0602030504020804" pitchFamily="34" charset="0"/>
              </a:rPr>
              <a:t>Slider</a:t>
            </a:r>
            <a:endParaRPr lang="fr-FR" sz="1600" dirty="0" smtClean="0">
              <a:latin typeface="Eras Medium ITC" panose="020B0602030504020804" pitchFamily="34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851920" y="5517232"/>
            <a:ext cx="720080" cy="50405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>
              <a:buFont typeface="Wingdings 2"/>
              <a:buNone/>
            </a:pPr>
            <a:r>
              <a:rPr lang="fr-FR" sz="1600" dirty="0" smtClean="0">
                <a:latin typeface="Eras Medium ITC" panose="020B0602030504020804" pitchFamily="34" charset="0"/>
              </a:rPr>
              <a:t>Rail</a:t>
            </a: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508104" y="5517232"/>
            <a:ext cx="1296144" cy="50405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>
              <a:buFont typeface="Wingdings 2"/>
              <a:buNone/>
            </a:pPr>
            <a:r>
              <a:rPr lang="fr-FR" sz="1600" dirty="0" smtClean="0">
                <a:latin typeface="Eras Medium ITC" panose="020B0602030504020804" pitchFamily="34" charset="0"/>
              </a:rPr>
              <a:t>Chariot</a:t>
            </a: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5796136" y="3429000"/>
            <a:ext cx="1503784" cy="71169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96" indent="0">
              <a:buFont typeface="Wingdings 2"/>
              <a:buNone/>
            </a:pPr>
            <a:r>
              <a:rPr lang="fr-FR" sz="1600" dirty="0" smtClean="0">
                <a:latin typeface="Eras Medium ITC" panose="020B0602030504020804" pitchFamily="34" charset="0"/>
              </a:rPr>
              <a:t>Système de fixation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5796136" y="3717032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LE SYSTÈME DE FIXATION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Besoin de réaliser une liaison rotule pour conserver un système isostatique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906341"/>
            <a:ext cx="5400600" cy="395165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RAIL ET CHARIOT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Notre besoin : 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Un système relativement compact pour éviter de compliquer la géométrie du bâti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Une course du chariot supérieure à 660 mm (course du moteur)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Un système pouvant accepter des vitesses de 3,2 m/s et une accélération de 15 m/s</a:t>
            </a:r>
            <a:r>
              <a:rPr lang="fr-FR" sz="1700" baseline="30000" dirty="0" smtClean="0">
                <a:latin typeface="Eras Medium ITC" panose="020B0602030504020804" pitchFamily="34" charset="0"/>
              </a:rPr>
              <a:t>2 </a:t>
            </a:r>
            <a:r>
              <a:rPr lang="fr-FR" sz="1700" dirty="0" smtClean="0">
                <a:latin typeface="Eras Medium ITC" panose="020B0602030504020804" pitchFamily="34" charset="0"/>
              </a:rPr>
              <a:t>(caractéristiques du moteur)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On prendra un chargement sur le chariot égal à 50 N</a:t>
            </a:r>
          </a:p>
          <a:p>
            <a:pPr marL="799783" lvl="1" indent="-282575"/>
            <a:endParaRPr lang="fr-FR" sz="1700" dirty="0" smtClean="0">
              <a:latin typeface="Eras Medium ITC" panose="020B06020305040208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RAIL ET CHARIOT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Notre attention s’est portée sur :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Chariot : </a:t>
            </a:r>
            <a:r>
              <a:rPr lang="fr-FR" sz="1700" dirty="0" err="1" smtClean="0">
                <a:latin typeface="Eras Medium ITC" panose="020B0602030504020804" pitchFamily="34" charset="0"/>
              </a:rPr>
              <a:t>DryLin</a:t>
            </a:r>
            <a:r>
              <a:rPr lang="fr-FR" sz="1700" dirty="0" smtClean="0">
                <a:latin typeface="Eras Medium ITC" panose="020B0602030504020804" pitchFamily="34" charset="0"/>
              </a:rPr>
              <a:t> TWA-01-15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Rail : </a:t>
            </a:r>
            <a:r>
              <a:rPr lang="fr-FR" sz="1700" dirty="0" err="1" smtClean="0">
                <a:latin typeface="Eras Medium ITC" panose="020B0602030504020804" pitchFamily="34" charset="0"/>
              </a:rPr>
              <a:t>DryLin</a:t>
            </a:r>
            <a:r>
              <a:rPr lang="fr-FR" sz="1700" dirty="0" smtClean="0">
                <a:latin typeface="Eras Medium ITC" panose="020B0602030504020804" pitchFamily="34" charset="0"/>
              </a:rPr>
              <a:t> TS-01-15 d’une longueur de 1 m</a:t>
            </a:r>
          </a:p>
        </p:txBody>
      </p:sp>
      <p:sp>
        <p:nvSpPr>
          <p:cNvPr id="6" name="Rectangle 5"/>
          <p:cNvSpPr/>
          <p:nvPr/>
        </p:nvSpPr>
        <p:spPr>
          <a:xfrm>
            <a:off x="726817" y="3818047"/>
            <a:ext cx="184666" cy="1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baseline="30000" dirty="0">
                <a:solidFill>
                  <a:srgbClr val="151413"/>
                </a:solidFill>
                <a:latin typeface="Times-Roman"/>
              </a:rPr>
              <a:t> 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37892" y="3400534"/>
            <a:ext cx="184666" cy="1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baseline="30000" dirty="0">
                <a:solidFill>
                  <a:srgbClr val="151413"/>
                </a:solidFill>
                <a:latin typeface="Times-Roman"/>
              </a:rPr>
              <a:t> </a:t>
            </a:r>
            <a:endParaRPr lang="fr-FR" dirty="0"/>
          </a:p>
        </p:txBody>
      </p:sp>
      <p:pic>
        <p:nvPicPr>
          <p:cNvPr id="8" name="Image 7" descr="Capture d’écran 2016-01-19 à 15.3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3429000"/>
            <a:ext cx="6588224" cy="173867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817" y="3818047"/>
            <a:ext cx="184666" cy="1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baseline="30000" dirty="0">
                <a:solidFill>
                  <a:srgbClr val="151413"/>
                </a:solidFill>
                <a:latin typeface="Times-Roman"/>
              </a:rPr>
              <a:t> 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37892" y="3400534"/>
            <a:ext cx="184666" cy="1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baseline="30000" dirty="0">
                <a:solidFill>
                  <a:srgbClr val="151413"/>
                </a:solidFill>
                <a:latin typeface="Times-Roman"/>
              </a:rPr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RAIL ET CHARIOT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Notre attention s’est portée sur :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Chariot : </a:t>
            </a:r>
            <a:r>
              <a:rPr lang="fr-FR" sz="1700" dirty="0" err="1" smtClean="0">
                <a:latin typeface="Eras Medium ITC" panose="020B0602030504020804" pitchFamily="34" charset="0"/>
              </a:rPr>
              <a:t>DryLin</a:t>
            </a:r>
            <a:r>
              <a:rPr lang="fr-FR" sz="1700" dirty="0" smtClean="0">
                <a:latin typeface="Eras Medium ITC" panose="020B0602030504020804" pitchFamily="34" charset="0"/>
              </a:rPr>
              <a:t> TWA-01-15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Rail : </a:t>
            </a:r>
            <a:r>
              <a:rPr lang="fr-FR" sz="1700" dirty="0" err="1" smtClean="0">
                <a:latin typeface="Eras Medium ITC" panose="020B0602030504020804" pitchFamily="34" charset="0"/>
              </a:rPr>
              <a:t>DryLin</a:t>
            </a:r>
            <a:r>
              <a:rPr lang="fr-FR" sz="1700" dirty="0" smtClean="0">
                <a:latin typeface="Eras Medium ITC" panose="020B0602030504020804" pitchFamily="34" charset="0"/>
              </a:rPr>
              <a:t> TS-01-15 d’une longueur de 1 m</a:t>
            </a:r>
          </a:p>
          <a:p>
            <a:pPr marL="525463" indent="-282575"/>
            <a:r>
              <a:rPr lang="fr-FR" sz="2100" dirty="0" smtClean="0">
                <a:latin typeface="Eras Medium ITC" panose="020B0602030504020804" pitchFamily="34" charset="0"/>
              </a:rPr>
              <a:t>Leurs avantages : 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Chariot à réglage automatique du jeu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Fonctionnement à sec, sans entretien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Résistant à la corrosion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Conçu pour amortir les vibrations et travailler de manière silencieuse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Rail en aluminium anodisé dur (bonne conductivité thermique)</a:t>
            </a:r>
          </a:p>
          <a:p>
            <a:pPr marL="799783" lvl="1" indent="-282575"/>
            <a:r>
              <a:rPr lang="fr-FR" sz="1700" dirty="0" smtClean="0">
                <a:latin typeface="Eras Medium ITC" panose="020B0602030504020804" pitchFamily="34" charset="0"/>
              </a:rPr>
              <a:t>Dimensionnellement interchangeable avec les systèmes</a:t>
            </a:r>
            <a:br>
              <a:rPr lang="fr-FR" sz="1700" dirty="0" smtClean="0">
                <a:latin typeface="Eras Medium ITC" panose="020B0602030504020804" pitchFamily="34" charset="0"/>
              </a:rPr>
            </a:br>
            <a:r>
              <a:rPr lang="fr-FR" sz="1700" dirty="0" smtClean="0">
                <a:latin typeface="Eras Medium ITC" panose="020B0602030504020804" pitchFamily="34" charset="0"/>
              </a:rPr>
              <a:t>à circulation de billes standard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6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0128" y="5661247"/>
            <a:ext cx="713872" cy="739081"/>
          </a:xfrm>
          <a:prstGeom prst="rect">
            <a:avLst/>
          </a:prstGeom>
        </p:spPr>
      </p:pic>
      <p:pic>
        <p:nvPicPr>
          <p:cNvPr id="4" name="Image 3" descr="Capture d’écran 2016-01-19 à 14.5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420888"/>
            <a:ext cx="7200800" cy="411652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RAIL ET CHARIOT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Vérification de notre choix sur le site d’</a:t>
            </a:r>
            <a:r>
              <a:rPr lang="fr-FR" sz="2500" dirty="0" err="1" smtClean="0">
                <a:latin typeface="Eras Medium ITC" panose="020B0602030504020804" pitchFamily="34" charset="0"/>
              </a:rPr>
              <a:t>igus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RAIL ET CHARIOT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Montage du système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4" name="Image 3" descr="Capture d’écran 2016-01-19 à 15.4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3" y="2348880"/>
            <a:ext cx="2518084" cy="415592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80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19334" y="1288579"/>
            <a:ext cx="2908650" cy="1109985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Notre cliente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9334" y="2852936"/>
            <a:ext cx="6912768" cy="792088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Brigitte D’ANDREA-NOVEL</a:t>
            </a:r>
            <a:endParaRPr lang="fr-FR" sz="44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671734" y="3861048"/>
            <a:ext cx="6912768" cy="402183"/>
          </a:xfrm>
          <a:prstGeom prst="rect">
            <a:avLst/>
          </a:prstGeom>
        </p:spPr>
        <p:txBody>
          <a:bodyPr tIns="0">
            <a:normAutofit fontScale="62500" lnSpcReduction="2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 defTabSz="914400"/>
            <a:r>
              <a:rPr lang="fr-FR" sz="4400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CAOR – Centre de robotique des Mines</a:t>
            </a:r>
            <a:endParaRPr lang="fr-FR" sz="44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Pourquoi ce projet ?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ÉLÉMENTS DE RÉFLEXION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Planéité des surfaces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Parallélisme des surfaces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Localisation des surfaces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6" name="Image 5" descr="Capture d’écran 2015-10-13 à 14.4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2636912"/>
            <a:ext cx="7056784" cy="3904051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4788023" y="5157192"/>
            <a:ext cx="648070" cy="0"/>
          </a:xfrm>
          <a:prstGeom prst="line">
            <a:avLst/>
          </a:prstGeom>
          <a:ln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6676778" y="5164917"/>
            <a:ext cx="648070" cy="0"/>
          </a:xfrm>
          <a:prstGeom prst="line">
            <a:avLst/>
          </a:prstGeom>
          <a:ln/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60032" y="537321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A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876256" y="537321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7429499" cy="1478570"/>
          </a:xfrm>
        </p:spPr>
        <p:txBody>
          <a:bodyPr/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III.2. Le système de guidage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5616" y="1447800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sz="2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COMMUNICATION AVEC LES BTS MÉCA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Positionnement du problème grâce à un document synthétisant celui-ci</a:t>
            </a:r>
          </a:p>
          <a:p>
            <a:pPr marL="525463" indent="-282575"/>
            <a:r>
              <a:rPr lang="fr-FR" sz="2500" dirty="0" smtClean="0">
                <a:latin typeface="Eras Medium ITC" panose="020B0602030504020804" pitchFamily="34" charset="0"/>
              </a:rPr>
              <a:t>Communication constante par mail</a:t>
            </a:r>
            <a:endParaRPr lang="fr-FR" sz="2100" dirty="0" smtClean="0">
              <a:latin typeface="Eras Medium ITC" panose="020B0602030504020804" pitchFamily="34" charset="0"/>
            </a:endParaRPr>
          </a:p>
        </p:txBody>
      </p:sp>
      <p:pic>
        <p:nvPicPr>
          <p:cNvPr id="4" name="Image 3" descr="Guitar Elec - Guidage du moteur linéaire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20" y="3284984"/>
            <a:ext cx="2275286" cy="321981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pic>
        <p:nvPicPr>
          <p:cNvPr id="8" name="Image 7" descr="Macintosh HD:Users:TommyKopp:Desktop:Capture d’écran 2015-11-10 à 21.17.45.pn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7560840" cy="4032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Connecteur droit avec flèche 8"/>
          <p:cNvCxnSpPr>
            <a:stCxn id="10" idx="0"/>
          </p:cNvCxnSpPr>
          <p:nvPr/>
        </p:nvCxnSpPr>
        <p:spPr>
          <a:xfrm flipH="1" flipV="1">
            <a:off x="2017064" y="3971096"/>
            <a:ext cx="590562" cy="704402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 de texte 2"/>
          <p:cNvSpPr txBox="1"/>
          <p:nvPr/>
        </p:nvSpPr>
        <p:spPr>
          <a:xfrm>
            <a:off x="1331640" y="4675498"/>
            <a:ext cx="2551971" cy="98575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1000"/>
              </a:spcAft>
            </a:pPr>
            <a:r>
              <a:rPr lang="fr-FR" sz="1400" b="1">
                <a:effectLst/>
                <a:latin typeface="Calibri"/>
                <a:ea typeface="ＭＳ ゴシック"/>
                <a:cs typeface="Times New Roman"/>
              </a:rPr>
              <a:t>Capteur et jauge de déformation</a:t>
            </a:r>
            <a:endParaRPr lang="fr-FR" sz="110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11" name="Zone de texte 3"/>
          <p:cNvSpPr txBox="1"/>
          <p:nvPr/>
        </p:nvSpPr>
        <p:spPr>
          <a:xfrm>
            <a:off x="2699792" y="3739394"/>
            <a:ext cx="2551971" cy="98575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1000"/>
              </a:spcAft>
            </a:pPr>
            <a:r>
              <a:rPr lang="fr-FR" sz="1400" b="1" dirty="0">
                <a:effectLst/>
                <a:latin typeface="Calibri"/>
                <a:ea typeface="ＭＳ ゴシック"/>
                <a:cs typeface="Times New Roman"/>
              </a:rPr>
              <a:t>Corde de guitare</a:t>
            </a:r>
            <a:endParaRPr lang="fr-FR" sz="1100" dirty="0">
              <a:effectLst/>
              <a:latin typeface="Calibri"/>
              <a:ea typeface="ＭＳ ゴシック"/>
              <a:cs typeface="Times New Roman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3659932" y="3185313"/>
            <a:ext cx="191988" cy="554081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5415938" y="3883410"/>
            <a:ext cx="524214" cy="720080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 de texte 6"/>
          <p:cNvSpPr txBox="1"/>
          <p:nvPr/>
        </p:nvSpPr>
        <p:spPr>
          <a:xfrm>
            <a:off x="4139952" y="4581128"/>
            <a:ext cx="2551971" cy="1314333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spcAft>
                <a:spcPts val="1000"/>
              </a:spcAft>
            </a:pPr>
            <a:r>
              <a:rPr lang="fr-FR" sz="1400" b="1" dirty="0">
                <a:effectLst/>
                <a:latin typeface="Calibri"/>
                <a:ea typeface="ＭＳ ゴシック"/>
                <a:cs typeface="Times New Roman"/>
              </a:rPr>
              <a:t>Motoréducteur et système de mise en tension</a:t>
            </a:r>
            <a:endParaRPr lang="fr-FR" sz="1100" dirty="0">
              <a:effectLst/>
              <a:latin typeface="Calibri"/>
              <a:ea typeface="ＭＳ ゴシック"/>
              <a:cs typeface="Times New Roman"/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III.3. Mise en tension de la corde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38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7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pic>
        <p:nvPicPr>
          <p:cNvPr id="16" name="Image 1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8024" y="1628800"/>
            <a:ext cx="1984613" cy="2160240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1115616" y="1340768"/>
            <a:ext cx="3168352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1 - Le capteur d’effort</a:t>
            </a:r>
            <a:endParaRPr lang="fr-FR" sz="24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516216" y="212356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Entrée : 5~10V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6444208" y="241159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Sortie : 0,1 mV/kg/V</a:t>
            </a:r>
            <a:endParaRPr lang="fr-FR" dirty="0"/>
          </a:p>
        </p:txBody>
      </p:sp>
      <p:graphicFrame>
        <p:nvGraphicFramePr>
          <p:cNvPr id="18" name="Graphique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923969"/>
              </p:ext>
            </p:extLst>
          </p:nvPr>
        </p:nvGraphicFramePr>
        <p:xfrm>
          <a:off x="971600" y="2951554"/>
          <a:ext cx="6624736" cy="3548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ZoneTexte 18"/>
          <p:cNvSpPr txBox="1"/>
          <p:nvPr/>
        </p:nvSpPr>
        <p:spPr>
          <a:xfrm>
            <a:off x="6444208" y="269962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linéarité : 0 ~10kg</a:t>
            </a:r>
            <a:endParaRPr lang="fr-FR" dirty="0"/>
          </a:p>
        </p:txBody>
      </p:sp>
      <p:sp>
        <p:nvSpPr>
          <p:cNvPr id="73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III.3. Mise en tension de la corde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10815" y="321988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mV</a:t>
            </a:r>
            <a:endParaRPr lang="fr-FR" dirty="0"/>
          </a:p>
        </p:txBody>
      </p:sp>
      <p:sp>
        <p:nvSpPr>
          <p:cNvPr id="144" name="ZoneTexte 143"/>
          <p:cNvSpPr txBox="1"/>
          <p:nvPr/>
        </p:nvSpPr>
        <p:spPr>
          <a:xfrm>
            <a:off x="7211653" y="61208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59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7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1115616" y="1340768"/>
            <a:ext cx="3168352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1 - Le capteur d’effort</a:t>
            </a:r>
            <a:endParaRPr lang="fr-FR" sz="24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grpSp>
        <p:nvGrpSpPr>
          <p:cNvPr id="5" name="Grouper 4"/>
          <p:cNvGrpSpPr/>
          <p:nvPr/>
        </p:nvGrpSpPr>
        <p:grpSpPr>
          <a:xfrm>
            <a:off x="2335724" y="1988840"/>
            <a:ext cx="5405772" cy="4459679"/>
            <a:chOff x="4067944" y="3284984"/>
            <a:chExt cx="3888432" cy="3384376"/>
          </a:xfrm>
        </p:grpSpPr>
        <p:grpSp>
          <p:nvGrpSpPr>
            <p:cNvPr id="35" name="Grouper 34"/>
            <p:cNvGrpSpPr/>
            <p:nvPr/>
          </p:nvGrpSpPr>
          <p:grpSpPr>
            <a:xfrm rot="5400000">
              <a:off x="5076055" y="5013177"/>
              <a:ext cx="1368154" cy="792088"/>
              <a:chOff x="1511660" y="4437112"/>
              <a:chExt cx="2565288" cy="1584176"/>
            </a:xfrm>
            <a:effectLst/>
          </p:grpSpPr>
          <p:sp>
            <p:nvSpPr>
              <p:cNvPr id="36" name="Rectangle 35"/>
              <p:cNvSpPr/>
              <p:nvPr/>
            </p:nvSpPr>
            <p:spPr>
              <a:xfrm>
                <a:off x="2195736" y="4437112"/>
                <a:ext cx="792088" cy="136815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Arc plein 36"/>
              <p:cNvSpPr/>
              <p:nvPr/>
            </p:nvSpPr>
            <p:spPr>
              <a:xfrm>
                <a:off x="2411760" y="5589240"/>
                <a:ext cx="360040" cy="432048"/>
              </a:xfrm>
              <a:prstGeom prst="blockArc">
                <a:avLst>
                  <a:gd name="adj1" fmla="val 10800000"/>
                  <a:gd name="adj2" fmla="val 0"/>
                  <a:gd name="adj3" fmla="val 4830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Connecteur droit 37"/>
              <p:cNvCxnSpPr/>
              <p:nvPr/>
            </p:nvCxnSpPr>
            <p:spPr>
              <a:xfrm rot="16200000" flipH="1">
                <a:off x="3496381" y="4000560"/>
                <a:ext cx="2" cy="1161133"/>
              </a:xfrm>
              <a:prstGeom prst="line">
                <a:avLst/>
              </a:prstGeom>
              <a:ln>
                <a:solidFill>
                  <a:srgbClr val="DA1F2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/>
              <p:cNvCxnSpPr/>
              <p:nvPr/>
            </p:nvCxnSpPr>
            <p:spPr>
              <a:xfrm>
                <a:off x="2915816" y="4869160"/>
                <a:ext cx="216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/>
              <p:cNvCxnSpPr/>
              <p:nvPr/>
            </p:nvCxnSpPr>
            <p:spPr>
              <a:xfrm>
                <a:off x="2915816" y="5157192"/>
                <a:ext cx="216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/>
              <p:cNvCxnSpPr/>
              <p:nvPr/>
            </p:nvCxnSpPr>
            <p:spPr>
              <a:xfrm>
                <a:off x="2915816" y="5445224"/>
                <a:ext cx="216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>
                <a:off x="2051720" y="4581128"/>
                <a:ext cx="216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>
                <a:off x="2051720" y="4869160"/>
                <a:ext cx="216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/>
              <p:cNvCxnSpPr/>
              <p:nvPr/>
            </p:nvCxnSpPr>
            <p:spPr>
              <a:xfrm rot="16200000">
                <a:off x="1889700" y="4779150"/>
                <a:ext cx="2" cy="7560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/>
              <p:cNvCxnSpPr/>
              <p:nvPr/>
            </p:nvCxnSpPr>
            <p:spPr>
              <a:xfrm>
                <a:off x="2051720" y="5445224"/>
                <a:ext cx="216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Ellipse 12"/>
            <p:cNvSpPr/>
            <p:nvPr/>
          </p:nvSpPr>
          <p:spPr>
            <a:xfrm>
              <a:off x="6804248" y="5013176"/>
              <a:ext cx="504056" cy="50405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V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Connecteur droit 56"/>
            <p:cNvCxnSpPr/>
            <p:nvPr/>
          </p:nvCxnSpPr>
          <p:spPr>
            <a:xfrm>
              <a:off x="7020272" y="4725144"/>
              <a:ext cx="0" cy="2880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 flipH="1" flipV="1">
              <a:off x="5796136" y="4725144"/>
              <a:ext cx="1232520" cy="83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7020272" y="5517232"/>
              <a:ext cx="0" cy="57606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 flipH="1">
              <a:off x="6084168" y="6093296"/>
              <a:ext cx="93610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7020272" y="4725144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-15Vcc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020272" y="5445224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+</a:t>
              </a:r>
              <a:r>
                <a:rPr lang="fr-FR" dirty="0" smtClean="0"/>
                <a:t>15Vcc</a:t>
              </a:r>
              <a:endParaRPr lang="fr-FR" dirty="0"/>
            </a:p>
          </p:txBody>
        </p:sp>
        <p:pic>
          <p:nvPicPr>
            <p:cNvPr id="72" name="Image 71" descr="Capture d’écran 2016-01-19 à 18.25.40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240634" y="4184302"/>
              <a:ext cx="2350490" cy="551854"/>
            </a:xfrm>
            <a:prstGeom prst="rect">
              <a:avLst/>
            </a:prstGeom>
          </p:spPr>
        </p:pic>
        <p:cxnSp>
          <p:nvCxnSpPr>
            <p:cNvPr id="74" name="Connecteur droit avec flèche 73"/>
            <p:cNvCxnSpPr/>
            <p:nvPr/>
          </p:nvCxnSpPr>
          <p:spPr>
            <a:xfrm>
              <a:off x="4427984" y="4869160"/>
              <a:ext cx="0" cy="1512168"/>
            </a:xfrm>
            <a:prstGeom prst="straightConnector1">
              <a:avLst/>
            </a:prstGeom>
            <a:ln w="31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4067944" y="6300028"/>
              <a:ext cx="450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0V</a:t>
              </a:r>
              <a:endParaRPr lang="fr-FR" dirty="0"/>
            </a:p>
          </p:txBody>
        </p:sp>
        <p:cxnSp>
          <p:nvCxnSpPr>
            <p:cNvPr id="77" name="Connecteur droit avec flèche 76"/>
            <p:cNvCxnSpPr/>
            <p:nvPr/>
          </p:nvCxnSpPr>
          <p:spPr>
            <a:xfrm>
              <a:off x="4572000" y="4869160"/>
              <a:ext cx="0" cy="1512168"/>
            </a:xfrm>
            <a:prstGeom prst="straightConnector1">
              <a:avLst/>
            </a:prstGeom>
            <a:ln w="3175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ZoneTexte 77"/>
            <p:cNvSpPr txBox="1"/>
            <p:nvPr/>
          </p:nvSpPr>
          <p:spPr>
            <a:xfrm>
              <a:off x="4427984" y="630002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10V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cxnSp>
          <p:nvCxnSpPr>
            <p:cNvPr id="80" name="Connecteur droit 79"/>
            <p:cNvCxnSpPr/>
            <p:nvPr/>
          </p:nvCxnSpPr>
          <p:spPr>
            <a:xfrm>
              <a:off x="4464056" y="4869160"/>
              <a:ext cx="0" cy="1152128"/>
            </a:xfrm>
            <a:prstGeom prst="line">
              <a:avLst/>
            </a:prstGeom>
            <a:ln w="3175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/>
            <p:nvPr/>
          </p:nvCxnSpPr>
          <p:spPr>
            <a:xfrm>
              <a:off x="4464056" y="6021288"/>
              <a:ext cx="1476096" cy="0"/>
            </a:xfrm>
            <a:prstGeom prst="line">
              <a:avLst/>
            </a:prstGeom>
            <a:ln w="3175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>
              <a:off x="5940152" y="5517232"/>
              <a:ext cx="0" cy="504056"/>
            </a:xfrm>
            <a:prstGeom prst="line">
              <a:avLst/>
            </a:prstGeom>
            <a:ln w="3175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4518056" y="4869160"/>
              <a:ext cx="0" cy="1008112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 flipH="1">
              <a:off x="4499992" y="5877272"/>
              <a:ext cx="1296144" cy="8384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4716016" y="5805264"/>
              <a:ext cx="288032" cy="1440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cmpd="sng">
              <a:solidFill>
                <a:schemeClr val="tx1"/>
              </a:solidFill>
            </a:ln>
            <a:effectLst>
              <a:outerShdw blurRad="63500" dist="25400" dir="5400000" sx="0" sy="0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2" name="Connecteur droit 101"/>
            <p:cNvCxnSpPr/>
            <p:nvPr/>
          </p:nvCxnSpPr>
          <p:spPr>
            <a:xfrm>
              <a:off x="5796136" y="5517232"/>
              <a:ext cx="0" cy="360040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/>
            <p:nvPr/>
          </p:nvCxnSpPr>
          <p:spPr>
            <a:xfrm>
              <a:off x="5148064" y="5517232"/>
              <a:ext cx="0" cy="360040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/>
            <p:cNvSpPr/>
            <p:nvPr/>
          </p:nvSpPr>
          <p:spPr>
            <a:xfrm rot="5400000">
              <a:off x="5004048" y="5301208"/>
              <a:ext cx="288032" cy="1440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cmpd="sng">
              <a:solidFill>
                <a:schemeClr val="tx1"/>
              </a:solidFill>
            </a:ln>
            <a:effectLst>
              <a:outerShdw blurRad="63500" dist="25400" dir="5400000" sx="0" sy="0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6" name="Connecteur droit 105"/>
            <p:cNvCxnSpPr/>
            <p:nvPr/>
          </p:nvCxnSpPr>
          <p:spPr>
            <a:xfrm>
              <a:off x="5148064" y="4797152"/>
              <a:ext cx="0" cy="432048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 flipH="1">
              <a:off x="5148064" y="4797152"/>
              <a:ext cx="792088" cy="8384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ZoneTexte 109"/>
            <p:cNvSpPr txBox="1"/>
            <p:nvPr/>
          </p:nvSpPr>
          <p:spPr>
            <a:xfrm>
              <a:off x="4788024" y="5229200"/>
              <a:ext cx="36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</a:t>
              </a:r>
              <a:r>
                <a:rPr lang="fr-FR" sz="1200" baseline="-25000" dirty="0" smtClean="0"/>
                <a:t>2</a:t>
              </a:r>
              <a:endParaRPr lang="fr-FR" sz="1200" baseline="-25000" dirty="0"/>
            </a:p>
          </p:txBody>
        </p:sp>
        <p:sp>
          <p:nvSpPr>
            <p:cNvPr id="111" name="ZoneTexte 110"/>
            <p:cNvSpPr txBox="1"/>
            <p:nvPr/>
          </p:nvSpPr>
          <p:spPr>
            <a:xfrm>
              <a:off x="4710500" y="5517232"/>
              <a:ext cx="365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</a:t>
              </a:r>
              <a:r>
                <a:rPr lang="fr-FR" sz="1200" baseline="-25000" dirty="0"/>
                <a:t>1</a:t>
              </a:r>
            </a:p>
          </p:txBody>
        </p:sp>
        <p:sp>
          <p:nvSpPr>
            <p:cNvPr id="112" name="ZoneTexte 111"/>
            <p:cNvSpPr txBox="1"/>
            <p:nvPr/>
          </p:nvSpPr>
          <p:spPr>
            <a:xfrm>
              <a:off x="5076056" y="6093296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R</a:t>
              </a:r>
              <a:r>
                <a:rPr lang="fr-FR" baseline="-25000" dirty="0" smtClean="0"/>
                <a:t>2</a:t>
              </a:r>
              <a:r>
                <a:rPr lang="fr-FR" dirty="0" smtClean="0"/>
                <a:t>=5000 R</a:t>
              </a:r>
              <a:r>
                <a:rPr lang="fr-FR" baseline="-25000" dirty="0" smtClean="0"/>
                <a:t>1</a:t>
              </a:r>
              <a:endParaRPr lang="fr-FR" baseline="-25000" dirty="0"/>
            </a:p>
          </p:txBody>
        </p:sp>
        <p:cxnSp>
          <p:nvCxnSpPr>
            <p:cNvPr id="117" name="Connecteur droit avec flèche 116"/>
            <p:cNvCxnSpPr/>
            <p:nvPr/>
          </p:nvCxnSpPr>
          <p:spPr>
            <a:xfrm flipV="1">
              <a:off x="5940152" y="4221088"/>
              <a:ext cx="0" cy="7920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ZoneTexte 118"/>
            <p:cNvSpPr txBox="1"/>
            <p:nvPr/>
          </p:nvSpPr>
          <p:spPr>
            <a:xfrm>
              <a:off x="5940152" y="414908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rgbClr val="0000FF"/>
                  </a:solidFill>
                </a:rPr>
                <a:t>S(</a:t>
              </a:r>
              <a:r>
                <a:rPr lang="fr-FR" dirty="0" err="1" smtClean="0">
                  <a:solidFill>
                    <a:srgbClr val="0000FF"/>
                  </a:solidFill>
                </a:rPr>
                <a:t>t</a:t>
              </a:r>
              <a:r>
                <a:rPr lang="fr-FR" dirty="0" smtClean="0">
                  <a:solidFill>
                    <a:srgbClr val="0000FF"/>
                  </a:solidFill>
                </a:rPr>
                <a:t>)</a:t>
              </a:r>
              <a:endParaRPr lang="fr-FR" dirty="0">
                <a:solidFill>
                  <a:srgbClr val="0000FF"/>
                </a:solidFill>
              </a:endParaRPr>
            </a:p>
          </p:txBody>
        </p:sp>
        <p:cxnSp>
          <p:nvCxnSpPr>
            <p:cNvPr id="122" name="Connecteur droit 121"/>
            <p:cNvCxnSpPr/>
            <p:nvPr/>
          </p:nvCxnSpPr>
          <p:spPr>
            <a:xfrm flipV="1">
              <a:off x="5436096" y="5733256"/>
              <a:ext cx="0" cy="144016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/>
            <p:cNvCxnSpPr/>
            <p:nvPr/>
          </p:nvCxnSpPr>
          <p:spPr>
            <a:xfrm>
              <a:off x="5292080" y="5733256"/>
              <a:ext cx="279648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/>
            <p:cNvCxnSpPr/>
            <p:nvPr/>
          </p:nvCxnSpPr>
          <p:spPr>
            <a:xfrm>
              <a:off x="5328000" y="5698800"/>
              <a:ext cx="216024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/>
            <p:cNvCxnSpPr/>
            <p:nvPr/>
          </p:nvCxnSpPr>
          <p:spPr>
            <a:xfrm>
              <a:off x="5364088" y="5661248"/>
              <a:ext cx="144016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III.3. Mise en tension de la corde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pic>
        <p:nvPicPr>
          <p:cNvPr id="4" name="Image 3" descr="Capture d’écran 2016-01-17 à 12.28.3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2016224"/>
            <a:ext cx="3542767" cy="2204864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115616" y="428380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Entrée : 24 V DC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/>
          </p:nvPr>
        </p:nvGraphicFramePr>
        <p:xfrm>
          <a:off x="4788024" y="1556792"/>
          <a:ext cx="4176465" cy="169810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36103"/>
                <a:gridCol w="1728192"/>
                <a:gridCol w="1512170"/>
              </a:tblGrid>
              <a:tr h="330892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Dimensionnement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Moteur acheté</a:t>
                      </a:r>
                      <a:endParaRPr lang="fr-FR" sz="1400" dirty="0"/>
                    </a:p>
                  </a:txBody>
                  <a:tcPr/>
                </a:tc>
              </a:tr>
              <a:tr h="330892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couple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0,3 Nm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1,5 Nm</a:t>
                      </a:r>
                      <a:endParaRPr lang="fr-FR" sz="1400" dirty="0"/>
                    </a:p>
                  </a:txBody>
                  <a:tcPr/>
                </a:tc>
              </a:tr>
              <a:tr h="330892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Vitesse</a:t>
                      </a:r>
                      <a:r>
                        <a:rPr lang="fr-FR" sz="1400" baseline="0" dirty="0" smtClean="0"/>
                        <a:t> rotation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Min 60 Tr/min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240 Tr/min</a:t>
                      </a:r>
                      <a:endParaRPr lang="fr-FR" sz="1400" dirty="0"/>
                    </a:p>
                  </a:txBody>
                  <a:tcPr/>
                </a:tc>
              </a:tr>
              <a:tr h="330892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Puissance sortie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Min 6/10 W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22,6 W (rendement 60%)</a:t>
                      </a:r>
                      <a:endParaRPr lang="fr-F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ZoneTexte 21"/>
          <p:cNvSpPr txBox="1"/>
          <p:nvPr/>
        </p:nvSpPr>
        <p:spPr>
          <a:xfrm>
            <a:off x="1115616" y="457183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charges radiales : ???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987162" y="3760740"/>
            <a:ext cx="3147810" cy="2360857"/>
          </a:xfrm>
          <a:prstGeom prst="rect">
            <a:avLst/>
          </a:prstGeo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III.3. Mise en tension de la corde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115616" y="1340768"/>
            <a:ext cx="3168352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2 - Le moteur</a:t>
            </a:r>
            <a:endParaRPr lang="fr-FR" sz="24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1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10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pic>
        <p:nvPicPr>
          <p:cNvPr id="8" name="Image 7" descr="Capture d’écran 2015-12-15 à 16.27.1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88" y="836712"/>
            <a:ext cx="4093116" cy="1961371"/>
          </a:xfrm>
          <a:prstGeom prst="rect">
            <a:avLst/>
          </a:prstGeom>
        </p:spPr>
      </p:pic>
      <p:pic>
        <p:nvPicPr>
          <p:cNvPr id="4" name="Image 3" descr="Capture d’écran 2016-01-17 à 12.28.3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805" y="1484784"/>
            <a:ext cx="1851235" cy="1152128"/>
          </a:xfrm>
          <a:prstGeom prst="rect">
            <a:avLst/>
          </a:prstGeom>
        </p:spPr>
      </p:pic>
      <p:grpSp>
        <p:nvGrpSpPr>
          <p:cNvPr id="23" name="Grouper 22"/>
          <p:cNvGrpSpPr/>
          <p:nvPr/>
        </p:nvGrpSpPr>
        <p:grpSpPr>
          <a:xfrm>
            <a:off x="2123728" y="4365104"/>
            <a:ext cx="5704839" cy="1967230"/>
            <a:chOff x="0" y="0"/>
            <a:chExt cx="5705212" cy="1967573"/>
          </a:xfrm>
        </p:grpSpPr>
        <p:sp>
          <p:nvSpPr>
            <p:cNvPr id="24" name="Rectangle 23"/>
            <p:cNvSpPr/>
            <p:nvPr/>
          </p:nvSpPr>
          <p:spPr>
            <a:xfrm>
              <a:off x="950180" y="254074"/>
              <a:ext cx="777460" cy="146934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cxnSp>
          <p:nvCxnSpPr>
            <p:cNvPr id="25" name="Connecteur droit 24"/>
            <p:cNvCxnSpPr/>
            <p:nvPr/>
          </p:nvCxnSpPr>
          <p:spPr>
            <a:xfrm>
              <a:off x="2634547" y="1261451"/>
              <a:ext cx="22312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flipV="1">
              <a:off x="5100429" y="1060718"/>
              <a:ext cx="510940" cy="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545695" y="827129"/>
              <a:ext cx="554734" cy="525574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cxnSp>
          <p:nvCxnSpPr>
            <p:cNvPr id="28" name="Connecteur droit 27"/>
            <p:cNvCxnSpPr/>
            <p:nvPr/>
          </p:nvCxnSpPr>
          <p:spPr>
            <a:xfrm>
              <a:off x="4268327" y="1219528"/>
              <a:ext cx="277368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flipV="1">
              <a:off x="4268327" y="1219528"/>
              <a:ext cx="0" cy="32863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 de texte 684"/>
            <p:cNvSpPr txBox="1"/>
            <p:nvPr/>
          </p:nvSpPr>
          <p:spPr>
            <a:xfrm>
              <a:off x="4545695" y="1020845"/>
              <a:ext cx="282829" cy="369332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+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31" name="Zone de texte 685"/>
            <p:cNvSpPr txBox="1"/>
            <p:nvPr/>
          </p:nvSpPr>
          <p:spPr>
            <a:xfrm>
              <a:off x="4545695" y="759534"/>
              <a:ext cx="282829" cy="369332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-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cxnSp>
          <p:nvCxnSpPr>
            <p:cNvPr id="32" name="Connecteur droit 31"/>
            <p:cNvCxnSpPr/>
            <p:nvPr/>
          </p:nvCxnSpPr>
          <p:spPr>
            <a:xfrm>
              <a:off x="3414035" y="1020845"/>
              <a:ext cx="113166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4327800" y="561616"/>
              <a:ext cx="0" cy="45923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4327800" y="561616"/>
              <a:ext cx="952968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545695" y="481079"/>
              <a:ext cx="419122" cy="161073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cxnSp>
          <p:nvCxnSpPr>
            <p:cNvPr id="36" name="Connecteur droit 35"/>
            <p:cNvCxnSpPr/>
            <p:nvPr/>
          </p:nvCxnSpPr>
          <p:spPr>
            <a:xfrm flipV="1">
              <a:off x="5280768" y="561615"/>
              <a:ext cx="0" cy="499103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 de texte 691"/>
            <p:cNvSpPr txBox="1"/>
            <p:nvPr/>
          </p:nvSpPr>
          <p:spPr>
            <a:xfrm>
              <a:off x="4545398" y="127001"/>
              <a:ext cx="465455" cy="429260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R</a:t>
              </a:r>
              <a:r>
                <a:rPr lang="fr-FR" sz="1800" kern="1200" baseline="-250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8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38" name="Triangle isocèle 37"/>
            <p:cNvSpPr/>
            <p:nvPr/>
          </p:nvSpPr>
          <p:spPr>
            <a:xfrm rot="5400000">
              <a:off x="4905370" y="842319"/>
              <a:ext cx="118893" cy="168126"/>
            </a:xfrm>
            <a:prstGeom prst="triangle">
              <a:avLst/>
            </a:prstGeom>
            <a:solidFill>
              <a:srgbClr val="FFFFFF"/>
            </a:solidFill>
            <a:ln w="12700" cmpd="sng">
              <a:solidFill>
                <a:srgbClr val="000000"/>
              </a:solidFill>
            </a:ln>
            <a:effectLst>
              <a:outerShdw blurRad="40000" dist="23000" dir="5400000" sx="0" sy="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735776" y="940308"/>
              <a:ext cx="419122" cy="161073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sp>
          <p:nvSpPr>
            <p:cNvPr id="40" name="Zone de texte 694"/>
            <p:cNvSpPr txBox="1"/>
            <p:nvPr/>
          </p:nvSpPr>
          <p:spPr>
            <a:xfrm>
              <a:off x="3735531" y="556761"/>
              <a:ext cx="465455" cy="429260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R</a:t>
              </a:r>
              <a:r>
                <a:rPr lang="fr-FR" sz="1800" kern="1200" baseline="-250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7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59301" y="827129"/>
              <a:ext cx="554734" cy="525574"/>
            </a:xfrm>
            <a:prstGeom prst="rect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sp>
          <p:nvSpPr>
            <p:cNvPr id="42" name="Zone de texte 696"/>
            <p:cNvSpPr txBox="1"/>
            <p:nvPr/>
          </p:nvSpPr>
          <p:spPr>
            <a:xfrm>
              <a:off x="2859301" y="1020845"/>
              <a:ext cx="282829" cy="369332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+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43" name="Zone de texte 697"/>
            <p:cNvSpPr txBox="1"/>
            <p:nvPr/>
          </p:nvSpPr>
          <p:spPr>
            <a:xfrm>
              <a:off x="2859301" y="759534"/>
              <a:ext cx="282829" cy="369332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 dirty="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-</a:t>
              </a:r>
              <a:endParaRPr lang="fr-FR" sz="1000" dirty="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44" name="Triangle isocèle 43"/>
            <p:cNvSpPr/>
            <p:nvPr/>
          </p:nvSpPr>
          <p:spPr>
            <a:xfrm rot="5400000">
              <a:off x="3218976" y="842319"/>
              <a:ext cx="118893" cy="168126"/>
            </a:xfrm>
            <a:prstGeom prst="triangle">
              <a:avLst/>
            </a:prstGeom>
            <a:solidFill>
              <a:srgbClr val="FFFFFF"/>
            </a:solidFill>
            <a:ln w="12700" cmpd="sng">
              <a:solidFill>
                <a:srgbClr val="000000"/>
              </a:solidFill>
            </a:ln>
            <a:effectLst>
              <a:outerShdw blurRad="40000" dist="23000" dir="5400000" sx="0" sy="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cxnSp>
          <p:nvCxnSpPr>
            <p:cNvPr id="45" name="Connecteur droit 44"/>
            <p:cNvCxnSpPr/>
            <p:nvPr/>
          </p:nvCxnSpPr>
          <p:spPr>
            <a:xfrm flipV="1">
              <a:off x="2641406" y="127037"/>
              <a:ext cx="0" cy="852425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>
            <a:xfrm>
              <a:off x="2641406" y="520232"/>
              <a:ext cx="952968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2859301" y="439695"/>
              <a:ext cx="419122" cy="161073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cxnSp>
          <p:nvCxnSpPr>
            <p:cNvPr id="48" name="Connecteur droit 47"/>
            <p:cNvCxnSpPr/>
            <p:nvPr/>
          </p:nvCxnSpPr>
          <p:spPr>
            <a:xfrm flipV="1">
              <a:off x="3594374" y="127037"/>
              <a:ext cx="0" cy="892298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 de texte 703"/>
            <p:cNvSpPr txBox="1"/>
            <p:nvPr/>
          </p:nvSpPr>
          <p:spPr>
            <a:xfrm>
              <a:off x="3194151" y="439571"/>
              <a:ext cx="465455" cy="429260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R</a:t>
              </a:r>
              <a:r>
                <a:rPr lang="fr-FR" sz="1800" kern="1200" baseline="-250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6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50" name="Zone de texte 704"/>
            <p:cNvSpPr txBox="1"/>
            <p:nvPr/>
          </p:nvSpPr>
          <p:spPr>
            <a:xfrm>
              <a:off x="2049247" y="515389"/>
              <a:ext cx="465455" cy="429260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R</a:t>
              </a:r>
              <a:r>
                <a:rPr lang="fr-FR" sz="1800" kern="1200" baseline="-250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5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cxnSp>
          <p:nvCxnSpPr>
            <p:cNvPr id="51" name="Connecteur droit 50"/>
            <p:cNvCxnSpPr/>
            <p:nvPr/>
          </p:nvCxnSpPr>
          <p:spPr>
            <a:xfrm>
              <a:off x="1727640" y="989890"/>
              <a:ext cx="113166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2049382" y="898924"/>
              <a:ext cx="419122" cy="161073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cxnSp>
          <p:nvCxnSpPr>
            <p:cNvPr id="53" name="Connecteur droit 52"/>
            <p:cNvCxnSpPr/>
            <p:nvPr/>
          </p:nvCxnSpPr>
          <p:spPr>
            <a:xfrm>
              <a:off x="2641406" y="127037"/>
              <a:ext cx="40189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3195705" y="127037"/>
              <a:ext cx="40189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 flipV="1">
              <a:off x="3043305" y="0"/>
              <a:ext cx="0" cy="25407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/>
          </p:nvCxnSpPr>
          <p:spPr>
            <a:xfrm flipV="1">
              <a:off x="3188284" y="0"/>
              <a:ext cx="0" cy="25407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 de texte 711"/>
            <p:cNvSpPr txBox="1"/>
            <p:nvPr/>
          </p:nvSpPr>
          <p:spPr>
            <a:xfrm>
              <a:off x="2708309" y="76142"/>
              <a:ext cx="465651" cy="369332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C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cxnSp>
          <p:nvCxnSpPr>
            <p:cNvPr id="58" name="Connecteur droit 57"/>
            <p:cNvCxnSpPr/>
            <p:nvPr/>
          </p:nvCxnSpPr>
          <p:spPr>
            <a:xfrm>
              <a:off x="4067377" y="1548160"/>
              <a:ext cx="40189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>
              <a:off x="4107915" y="1613367"/>
              <a:ext cx="329484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4184579" y="1681491"/>
              <a:ext cx="167496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flipV="1">
              <a:off x="2636181" y="1261451"/>
              <a:ext cx="0" cy="32863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2435231" y="1590083"/>
              <a:ext cx="40189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/>
          </p:nvCxnSpPr>
          <p:spPr>
            <a:xfrm>
              <a:off x="2475769" y="1655290"/>
              <a:ext cx="329484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2552433" y="1723414"/>
              <a:ext cx="167496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 rot="5400000">
              <a:off x="1518078" y="520232"/>
              <a:ext cx="419122" cy="161073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5400000">
              <a:off x="716920" y="509275"/>
              <a:ext cx="419122" cy="1610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5400000">
              <a:off x="716921" y="1299987"/>
              <a:ext cx="419122" cy="1610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rot="5400000">
              <a:off x="1518077" y="1305589"/>
              <a:ext cx="419122" cy="161073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>
                  <a:effectLst/>
                  <a:latin typeface="Calibri"/>
                  <a:ea typeface="Times New Roman"/>
                  <a:cs typeface="Times New Roman"/>
                </a:rPr>
                <a:t> </a:t>
              </a:r>
              <a:endParaRPr lang="fr-FR" sz="1100">
                <a:effectLst/>
                <a:latin typeface="Calibri"/>
                <a:ea typeface="ＭＳ ゴシック"/>
                <a:cs typeface="Times New Roman"/>
              </a:endParaRPr>
            </a:p>
          </p:txBody>
        </p:sp>
        <p:cxnSp>
          <p:nvCxnSpPr>
            <p:cNvPr id="69" name="Connecteur droit avec flèche 68"/>
            <p:cNvCxnSpPr/>
            <p:nvPr/>
          </p:nvCxnSpPr>
          <p:spPr>
            <a:xfrm flipH="1" flipV="1">
              <a:off x="1496501" y="1219528"/>
              <a:ext cx="400539" cy="32863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 de texte 724"/>
            <p:cNvSpPr txBox="1"/>
            <p:nvPr/>
          </p:nvSpPr>
          <p:spPr>
            <a:xfrm>
              <a:off x="1719010" y="1538313"/>
              <a:ext cx="465455" cy="429260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R</a:t>
              </a:r>
              <a:r>
                <a:rPr lang="fr-FR" sz="1800" kern="1200" baseline="-250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4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71" name="Zone de texte 725"/>
            <p:cNvSpPr txBox="1"/>
            <p:nvPr/>
          </p:nvSpPr>
          <p:spPr>
            <a:xfrm>
              <a:off x="1783177" y="274162"/>
              <a:ext cx="465455" cy="429260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R</a:t>
              </a:r>
              <a:r>
                <a:rPr lang="fr-FR" sz="1800" kern="1200" baseline="-250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1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72" name="Zone de texte 726"/>
            <p:cNvSpPr txBox="1"/>
            <p:nvPr/>
          </p:nvSpPr>
          <p:spPr>
            <a:xfrm>
              <a:off x="508485" y="367231"/>
              <a:ext cx="465455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R</a:t>
              </a:r>
              <a:r>
                <a:rPr lang="fr-FR" sz="1800" kern="1200" baseline="-250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2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73" name="Zone de texte 727"/>
            <p:cNvSpPr txBox="1"/>
            <p:nvPr/>
          </p:nvSpPr>
          <p:spPr>
            <a:xfrm>
              <a:off x="537945" y="1170758"/>
              <a:ext cx="465455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R</a:t>
              </a:r>
              <a:r>
                <a:rPr lang="fr-FR" sz="1800" kern="1200" baseline="-250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3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cxnSp>
          <p:nvCxnSpPr>
            <p:cNvPr id="74" name="Connecteur droit 73"/>
            <p:cNvCxnSpPr/>
            <p:nvPr/>
          </p:nvCxnSpPr>
          <p:spPr>
            <a:xfrm flipV="1">
              <a:off x="1260036" y="249089"/>
              <a:ext cx="0" cy="635778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/>
            <p:nvPr/>
          </p:nvCxnSpPr>
          <p:spPr>
            <a:xfrm flipV="1">
              <a:off x="1260036" y="985829"/>
              <a:ext cx="0" cy="737585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/>
            <p:nvPr/>
          </p:nvCxnSpPr>
          <p:spPr>
            <a:xfrm flipV="1">
              <a:off x="1183811" y="978820"/>
              <a:ext cx="152450" cy="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/>
          </p:nvCxnSpPr>
          <p:spPr>
            <a:xfrm flipV="1">
              <a:off x="1104591" y="898924"/>
              <a:ext cx="310890" cy="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Zone de texte 732"/>
            <p:cNvSpPr txBox="1"/>
            <p:nvPr/>
          </p:nvSpPr>
          <p:spPr>
            <a:xfrm>
              <a:off x="1214162" y="576083"/>
              <a:ext cx="282829" cy="369332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+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sp>
          <p:nvSpPr>
            <p:cNvPr id="79" name="Zone de texte 733"/>
            <p:cNvSpPr txBox="1"/>
            <p:nvPr/>
          </p:nvSpPr>
          <p:spPr>
            <a:xfrm>
              <a:off x="1260036" y="829948"/>
              <a:ext cx="282829" cy="369332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kern="1200">
                  <a:solidFill>
                    <a:srgbClr val="000000"/>
                  </a:solidFill>
                  <a:effectLst/>
                  <a:latin typeface="Cambria"/>
                  <a:ea typeface="ＭＳ 明朝"/>
                  <a:cs typeface="Times New Roman"/>
                </a:rPr>
                <a:t>-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grpSp>
          <p:nvGrpSpPr>
            <p:cNvPr id="80" name="Grouper 79"/>
            <p:cNvGrpSpPr/>
            <p:nvPr/>
          </p:nvGrpSpPr>
          <p:grpSpPr>
            <a:xfrm rot="5400000">
              <a:off x="518251" y="780300"/>
              <a:ext cx="401899" cy="461963"/>
              <a:chOff x="518249" y="780298"/>
              <a:chExt cx="401899" cy="461963"/>
            </a:xfrm>
          </p:grpSpPr>
          <p:cxnSp>
            <p:nvCxnSpPr>
              <p:cNvPr id="95" name="Connecteur droit 94"/>
              <p:cNvCxnSpPr/>
              <p:nvPr/>
            </p:nvCxnSpPr>
            <p:spPr>
              <a:xfrm flipV="1">
                <a:off x="719199" y="780298"/>
                <a:ext cx="0" cy="32863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95"/>
              <p:cNvCxnSpPr/>
              <p:nvPr/>
            </p:nvCxnSpPr>
            <p:spPr>
              <a:xfrm>
                <a:off x="518249" y="1108930"/>
                <a:ext cx="401899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necteur droit 96"/>
              <p:cNvCxnSpPr/>
              <p:nvPr/>
            </p:nvCxnSpPr>
            <p:spPr>
              <a:xfrm>
                <a:off x="558787" y="1174137"/>
                <a:ext cx="329484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necteur droit 97"/>
              <p:cNvCxnSpPr/>
              <p:nvPr/>
            </p:nvCxnSpPr>
            <p:spPr>
              <a:xfrm>
                <a:off x="635451" y="1242261"/>
                <a:ext cx="16749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Connecteur droit avec flèche 80"/>
            <p:cNvCxnSpPr/>
            <p:nvPr/>
          </p:nvCxnSpPr>
          <p:spPr>
            <a:xfrm flipV="1">
              <a:off x="338666" y="254074"/>
              <a:ext cx="9408" cy="1505365"/>
            </a:xfrm>
            <a:prstGeom prst="straightConnector1">
              <a:avLst/>
            </a:prstGeom>
            <a:ln>
              <a:solidFill>
                <a:srgbClr val="5BCB3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Zone de texte 740"/>
            <p:cNvSpPr txBox="1"/>
            <p:nvPr/>
          </p:nvSpPr>
          <p:spPr>
            <a:xfrm>
              <a:off x="0" y="759589"/>
              <a:ext cx="338455" cy="35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b="1" kern="1200">
                  <a:solidFill>
                    <a:srgbClr val="4BA73C"/>
                  </a:solidFill>
                  <a:effectLst/>
                  <a:latin typeface="Cambria"/>
                  <a:ea typeface="ＭＳ 明朝"/>
                  <a:cs typeface="Times New Roman"/>
                </a:rPr>
                <a:t>U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cxnSp>
          <p:nvCxnSpPr>
            <p:cNvPr id="83" name="Connecteur droit avec flèche 82"/>
            <p:cNvCxnSpPr/>
            <p:nvPr/>
          </p:nvCxnSpPr>
          <p:spPr>
            <a:xfrm flipV="1">
              <a:off x="1943901" y="930445"/>
              <a:ext cx="9408" cy="613965"/>
            </a:xfrm>
            <a:prstGeom prst="straightConnector1">
              <a:avLst/>
            </a:prstGeom>
            <a:ln>
              <a:solidFill>
                <a:srgbClr val="5BCB3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Zone de texte 742"/>
            <p:cNvSpPr txBox="1"/>
            <p:nvPr/>
          </p:nvSpPr>
          <p:spPr>
            <a:xfrm>
              <a:off x="2153233" y="1169212"/>
              <a:ext cx="554990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b="1" kern="1200">
                  <a:solidFill>
                    <a:srgbClr val="4BA73C"/>
                  </a:solidFill>
                  <a:effectLst/>
                  <a:latin typeface="Cambria"/>
                  <a:ea typeface="ＭＳ 明朝"/>
                  <a:cs typeface="Times New Roman"/>
                </a:rPr>
                <a:t>U</a:t>
              </a:r>
              <a:r>
                <a:rPr lang="fr-FR" sz="1800" b="1" kern="1200" baseline="-25000">
                  <a:solidFill>
                    <a:srgbClr val="4BA73C"/>
                  </a:solidFill>
                  <a:effectLst/>
                  <a:latin typeface="Cambria"/>
                  <a:ea typeface="ＭＳ 明朝"/>
                  <a:cs typeface="Times New Roman"/>
                </a:rPr>
                <a:t>1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cxnSp>
          <p:nvCxnSpPr>
            <p:cNvPr id="85" name="Connecteur droit avec flèche 84"/>
            <p:cNvCxnSpPr/>
            <p:nvPr/>
          </p:nvCxnSpPr>
          <p:spPr>
            <a:xfrm flipH="1" flipV="1">
              <a:off x="3543705" y="1044393"/>
              <a:ext cx="230" cy="457382"/>
            </a:xfrm>
            <a:prstGeom prst="straightConnector1">
              <a:avLst/>
            </a:prstGeom>
            <a:ln>
              <a:solidFill>
                <a:srgbClr val="5BCB3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Zone de texte 744"/>
            <p:cNvSpPr txBox="1"/>
            <p:nvPr/>
          </p:nvSpPr>
          <p:spPr>
            <a:xfrm>
              <a:off x="3658481" y="1159077"/>
              <a:ext cx="554990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b="1" kern="1200">
                  <a:solidFill>
                    <a:srgbClr val="4BA73C"/>
                  </a:solidFill>
                  <a:effectLst/>
                  <a:latin typeface="Cambria"/>
                  <a:ea typeface="ＭＳ 明朝"/>
                  <a:cs typeface="Times New Roman"/>
                </a:rPr>
                <a:t>U</a:t>
              </a:r>
              <a:r>
                <a:rPr lang="fr-FR" sz="1800" b="1" kern="1200" baseline="-25000">
                  <a:solidFill>
                    <a:srgbClr val="4BA73C"/>
                  </a:solidFill>
                  <a:effectLst/>
                  <a:latin typeface="Cambria"/>
                  <a:ea typeface="ＭＳ 明朝"/>
                  <a:cs typeface="Times New Roman"/>
                </a:rPr>
                <a:t>2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cxnSp>
          <p:nvCxnSpPr>
            <p:cNvPr id="87" name="Connecteur droit avec flèche 86"/>
            <p:cNvCxnSpPr/>
            <p:nvPr/>
          </p:nvCxnSpPr>
          <p:spPr>
            <a:xfrm flipV="1">
              <a:off x="5499185" y="1060332"/>
              <a:ext cx="9408" cy="613965"/>
            </a:xfrm>
            <a:prstGeom prst="straightConnector1">
              <a:avLst/>
            </a:prstGeom>
            <a:ln>
              <a:solidFill>
                <a:srgbClr val="5BCB3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Zone de texte 746"/>
            <p:cNvSpPr txBox="1"/>
            <p:nvPr/>
          </p:nvSpPr>
          <p:spPr>
            <a:xfrm>
              <a:off x="5109200" y="1253411"/>
              <a:ext cx="554990" cy="41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sz="1800" b="1" kern="1200">
                  <a:solidFill>
                    <a:srgbClr val="4BA73C"/>
                  </a:solidFill>
                  <a:effectLst/>
                  <a:latin typeface="Cambria"/>
                  <a:ea typeface="ＭＳ 明朝"/>
                  <a:cs typeface="Times New Roman"/>
                </a:rPr>
                <a:t>U</a:t>
              </a:r>
              <a:r>
                <a:rPr lang="fr-FR" sz="1800" b="1" kern="1200" baseline="-25000">
                  <a:solidFill>
                    <a:srgbClr val="4BA73C"/>
                  </a:solidFill>
                  <a:effectLst/>
                  <a:latin typeface="Cambria"/>
                  <a:ea typeface="ＭＳ 明朝"/>
                  <a:cs typeface="Times New Roman"/>
                </a:rPr>
                <a:t>3</a:t>
              </a:r>
              <a:endParaRPr lang="fr-FR" sz="1000">
                <a:effectLst/>
                <a:latin typeface="Times"/>
                <a:ea typeface="ＭＳ 明朝"/>
                <a:cs typeface="Times New Roman"/>
              </a:endParaRPr>
            </a:p>
          </p:txBody>
        </p:sp>
        <p:cxnSp>
          <p:nvCxnSpPr>
            <p:cNvPr id="89" name="Connecteur droit 88"/>
            <p:cNvCxnSpPr/>
            <p:nvPr/>
          </p:nvCxnSpPr>
          <p:spPr>
            <a:xfrm>
              <a:off x="5303313" y="1700560"/>
              <a:ext cx="401899" cy="0"/>
            </a:xfrm>
            <a:prstGeom prst="line">
              <a:avLst/>
            </a:prstGeom>
            <a:ln w="12700" cmpd="sng">
              <a:solidFill>
                <a:srgbClr val="5BCB3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/>
          </p:nvCxnSpPr>
          <p:spPr>
            <a:xfrm>
              <a:off x="5343851" y="1765767"/>
              <a:ext cx="329484" cy="0"/>
            </a:xfrm>
            <a:prstGeom prst="line">
              <a:avLst/>
            </a:prstGeom>
            <a:ln w="12700" cmpd="sng">
              <a:solidFill>
                <a:srgbClr val="5BCB3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5420515" y="1833891"/>
              <a:ext cx="167496" cy="0"/>
            </a:xfrm>
            <a:prstGeom prst="line">
              <a:avLst/>
            </a:prstGeom>
            <a:ln w="12700" cmpd="sng">
              <a:solidFill>
                <a:srgbClr val="5BCB3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144291" y="1759439"/>
              <a:ext cx="401899" cy="0"/>
            </a:xfrm>
            <a:prstGeom prst="line">
              <a:avLst/>
            </a:prstGeom>
            <a:ln w="12700" cmpd="sng">
              <a:solidFill>
                <a:srgbClr val="5BCB3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184829" y="1824646"/>
              <a:ext cx="329484" cy="0"/>
            </a:xfrm>
            <a:prstGeom prst="line">
              <a:avLst/>
            </a:prstGeom>
            <a:ln w="12700" cmpd="sng">
              <a:solidFill>
                <a:srgbClr val="5BCB3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261493" y="1892770"/>
              <a:ext cx="167496" cy="0"/>
            </a:xfrm>
            <a:prstGeom prst="line">
              <a:avLst/>
            </a:prstGeom>
            <a:ln w="12700" cmpd="sng">
              <a:solidFill>
                <a:srgbClr val="5BCB3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er 174"/>
          <p:cNvGrpSpPr/>
          <p:nvPr/>
        </p:nvGrpSpPr>
        <p:grpSpPr>
          <a:xfrm>
            <a:off x="1403648" y="2888352"/>
            <a:ext cx="6644640" cy="1188720"/>
            <a:chOff x="0" y="0"/>
            <a:chExt cx="6644640" cy="1188720"/>
          </a:xfrm>
        </p:grpSpPr>
        <p:pic>
          <p:nvPicPr>
            <p:cNvPr id="176" name="Image 175" descr="Macintosh HD:Users:TommyKopp:Desktop:Capture d’écran 2015-11-10 à 21.34.13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44640" cy="1188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Zone de texte 675"/>
            <p:cNvSpPr txBox="1"/>
            <p:nvPr/>
          </p:nvSpPr>
          <p:spPr>
            <a:xfrm>
              <a:off x="4000500" y="228600"/>
              <a:ext cx="914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 i="1" dirty="0" smtClean="0">
                  <a:effectLst/>
                  <a:latin typeface="Cambria Math"/>
                  <a:ea typeface="ＭＳ ゴシック"/>
                  <a:cs typeface="Times New Roman"/>
                </a:rPr>
                <a:t>A/(1</a:t>
              </a:r>
              <a:r>
                <a:rPr lang="fr-FR" sz="1100" i="1" dirty="0">
                  <a:effectLst/>
                  <a:latin typeface="Cambria Math"/>
                  <a:ea typeface="ＭＳ ゴシック"/>
                  <a:cs typeface="Times New Roman"/>
                </a:rPr>
                <a:t>+</a:t>
              </a:r>
              <a:r>
                <a:rPr lang="fr-FR" sz="1100" i="1" dirty="0" smtClean="0">
                  <a:effectLst/>
                  <a:latin typeface="Cambria Math"/>
                  <a:ea typeface="ＭＳ ゴシック"/>
                  <a:cs typeface="Times New Roman"/>
                </a:rPr>
                <a:t>τp)</a:t>
              </a:r>
              <a:endParaRPr lang="fr-FR" sz="1100" i="1" dirty="0">
                <a:effectLst/>
                <a:latin typeface="Cambria Math"/>
                <a:ea typeface="ＭＳ ゴシック"/>
                <a:cs typeface="Times New Roman"/>
              </a:endParaRPr>
            </a:p>
          </p:txBody>
        </p:sp>
        <p:sp>
          <p:nvSpPr>
            <p:cNvPr id="178" name="Zone de texte 676"/>
            <p:cNvSpPr txBox="1"/>
            <p:nvPr/>
          </p:nvSpPr>
          <p:spPr>
            <a:xfrm>
              <a:off x="5486400" y="114300"/>
              <a:ext cx="457200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5000"/>
                </a:lnSpc>
                <a:spcAft>
                  <a:spcPts val="1000"/>
                </a:spcAft>
              </a:pPr>
              <a:r>
                <a:rPr lang="fr-FR" sz="1100" i="1">
                  <a:effectLst/>
                  <a:latin typeface="Cambria Math"/>
                  <a:ea typeface="ＭＳ ゴシック"/>
                  <a:cs typeface="Times New Roman"/>
                </a:rPr>
                <a:t>T</a:t>
              </a:r>
            </a:p>
          </p:txBody>
        </p:sp>
      </p:grpSp>
      <p:sp>
        <p:nvSpPr>
          <p:cNvPr id="179" name="Titre 1"/>
          <p:cNvSpPr txBox="1">
            <a:spLocks/>
          </p:cNvSpPr>
          <p:nvPr/>
        </p:nvSpPr>
        <p:spPr>
          <a:xfrm>
            <a:off x="1475656" y="2564904"/>
            <a:ext cx="2160240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Asservissement</a:t>
            </a:r>
            <a:endParaRPr lang="fr-FR" sz="2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80" name="Titre 1"/>
          <p:cNvSpPr txBox="1">
            <a:spLocks/>
          </p:cNvSpPr>
          <p:nvPr/>
        </p:nvSpPr>
        <p:spPr>
          <a:xfrm>
            <a:off x="1331640" y="3933056"/>
            <a:ext cx="6552728" cy="504056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Circuit électronique ( ou bien asservissement numérique )</a:t>
            </a:r>
            <a:endParaRPr lang="fr-FR" sz="2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99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III.3. Mise en tension de la corde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00" name="Titre 1"/>
          <p:cNvSpPr txBox="1">
            <a:spLocks/>
          </p:cNvSpPr>
          <p:nvPr/>
        </p:nvSpPr>
        <p:spPr>
          <a:xfrm>
            <a:off x="1115616" y="1340768"/>
            <a:ext cx="3168352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fr-FR" sz="24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2 - Le moteur</a:t>
            </a:r>
            <a:endParaRPr lang="fr-FR" sz="24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01" name="ZoneTexte 100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104" name="ZoneTexte 103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400" y="5573144"/>
            <a:ext cx="971600" cy="1005910"/>
          </a:xfrm>
          <a:prstGeom prst="rect">
            <a:avLst/>
          </a:prstGeom>
        </p:spPr>
      </p:pic>
      <p:sp>
        <p:nvSpPr>
          <p:cNvPr id="119" name="Shape 119"/>
          <p:cNvSpPr/>
          <p:nvPr/>
        </p:nvSpPr>
        <p:spPr>
          <a:xfrm>
            <a:off x="1196986" y="1595202"/>
            <a:ext cx="1486512" cy="2841910"/>
          </a:xfrm>
          <a:prstGeom prst="rect">
            <a:avLst/>
          </a:prstGeom>
          <a:solidFill>
            <a:srgbClr val="6895DC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PC IHM</a:t>
            </a:r>
          </a:p>
        </p:txBody>
      </p:sp>
      <p:sp>
        <p:nvSpPr>
          <p:cNvPr id="120" name="Shape 120"/>
          <p:cNvSpPr/>
          <p:nvPr/>
        </p:nvSpPr>
        <p:spPr>
          <a:xfrm>
            <a:off x="4553718" y="1573282"/>
            <a:ext cx="1486512" cy="1083672"/>
          </a:xfrm>
          <a:prstGeom prst="rect">
            <a:avLst/>
          </a:prstGeom>
          <a:solidFill>
            <a:srgbClr val="D8DCDA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Variateur LinMot</a:t>
            </a:r>
          </a:p>
        </p:txBody>
      </p:sp>
      <p:sp>
        <p:nvSpPr>
          <p:cNvPr id="121" name="Shape 121"/>
          <p:cNvSpPr/>
          <p:nvPr/>
        </p:nvSpPr>
        <p:spPr>
          <a:xfrm>
            <a:off x="7432941" y="1537505"/>
            <a:ext cx="1486512" cy="1083672"/>
          </a:xfrm>
          <a:prstGeom prst="rect">
            <a:avLst/>
          </a:prstGeom>
          <a:solidFill>
            <a:srgbClr val="BFD2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Moteur LinMot</a:t>
            </a:r>
          </a:p>
        </p:txBody>
      </p:sp>
      <p:sp>
        <p:nvSpPr>
          <p:cNvPr id="122" name="Shape 122"/>
          <p:cNvSpPr/>
          <p:nvPr/>
        </p:nvSpPr>
        <p:spPr>
          <a:xfrm>
            <a:off x="3990091" y="3057031"/>
            <a:ext cx="2822927" cy="1324319"/>
          </a:xfrm>
          <a:prstGeom prst="rect">
            <a:avLst/>
          </a:prstGeom>
          <a:solidFill>
            <a:srgbClr val="FE9481"/>
          </a:solidFill>
          <a:ln w="88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2672"/>
              <a:t>Carte µC Mbed</a:t>
            </a:r>
          </a:p>
        </p:txBody>
      </p:sp>
      <p:sp>
        <p:nvSpPr>
          <p:cNvPr id="123" name="Shape 123"/>
          <p:cNvSpPr/>
          <p:nvPr/>
        </p:nvSpPr>
        <p:spPr>
          <a:xfrm>
            <a:off x="7432941" y="3137416"/>
            <a:ext cx="1486512" cy="1083672"/>
          </a:xfrm>
          <a:prstGeom prst="rect">
            <a:avLst/>
          </a:prstGeom>
          <a:solidFill>
            <a:srgbClr val="BFD2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Moteur Plectre</a:t>
            </a:r>
          </a:p>
        </p:txBody>
      </p:sp>
      <p:sp>
        <p:nvSpPr>
          <p:cNvPr id="124" name="Shape 124"/>
          <p:cNvSpPr/>
          <p:nvPr/>
        </p:nvSpPr>
        <p:spPr>
          <a:xfrm>
            <a:off x="7432941" y="4581128"/>
            <a:ext cx="1486512" cy="1083672"/>
          </a:xfrm>
          <a:prstGeom prst="rect">
            <a:avLst/>
          </a:prstGeom>
          <a:solidFill>
            <a:srgbClr val="BFD2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Moteur Tension</a:t>
            </a:r>
          </a:p>
        </p:txBody>
      </p:sp>
      <p:sp>
        <p:nvSpPr>
          <p:cNvPr id="126" name="Shape 126"/>
          <p:cNvSpPr/>
          <p:nvPr/>
        </p:nvSpPr>
        <p:spPr>
          <a:xfrm>
            <a:off x="1191039" y="4786974"/>
            <a:ext cx="1863972" cy="521179"/>
          </a:xfrm>
          <a:prstGeom prst="rect">
            <a:avLst/>
          </a:prstGeom>
          <a:solidFill>
            <a:srgbClr val="FFE8A7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Micro</a:t>
            </a:r>
          </a:p>
        </p:txBody>
      </p:sp>
      <p:sp>
        <p:nvSpPr>
          <p:cNvPr id="127" name="Shape 127"/>
          <p:cNvSpPr/>
          <p:nvPr/>
        </p:nvSpPr>
        <p:spPr>
          <a:xfrm>
            <a:off x="3680922" y="4670728"/>
            <a:ext cx="1486512" cy="875235"/>
          </a:xfrm>
          <a:prstGeom prst="rect">
            <a:avLst/>
          </a:prstGeom>
          <a:solidFill>
            <a:srgbClr val="DEE3E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Mesure de fréquence fondamentale</a:t>
            </a:r>
          </a:p>
        </p:txBody>
      </p:sp>
      <p:sp>
        <p:nvSpPr>
          <p:cNvPr id="128" name="Shape 128"/>
          <p:cNvSpPr/>
          <p:nvPr/>
        </p:nvSpPr>
        <p:spPr>
          <a:xfrm>
            <a:off x="1191039" y="5863262"/>
            <a:ext cx="1863972" cy="521179"/>
          </a:xfrm>
          <a:prstGeom prst="rect">
            <a:avLst/>
          </a:prstGeom>
          <a:solidFill>
            <a:srgbClr val="FEE7A6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Jauge de flexion</a:t>
            </a:r>
          </a:p>
        </p:txBody>
      </p:sp>
      <p:sp>
        <p:nvSpPr>
          <p:cNvPr id="129" name="Shape 129"/>
          <p:cNvSpPr/>
          <p:nvPr/>
        </p:nvSpPr>
        <p:spPr>
          <a:xfrm>
            <a:off x="3680922" y="5691392"/>
            <a:ext cx="1486512" cy="864918"/>
          </a:xfrm>
          <a:prstGeom prst="rect">
            <a:avLst/>
          </a:prstGeom>
          <a:solidFill>
            <a:srgbClr val="DEE3E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87"/>
              <a:t>Mesure de force</a:t>
            </a:r>
          </a:p>
        </p:txBody>
      </p:sp>
      <p:sp>
        <p:nvSpPr>
          <p:cNvPr id="130" name="Shape 130"/>
          <p:cNvSpPr/>
          <p:nvPr/>
        </p:nvSpPr>
        <p:spPr>
          <a:xfrm flipV="1">
            <a:off x="6821045" y="3358128"/>
            <a:ext cx="601937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2" name="Shape 132"/>
          <p:cNvSpPr/>
          <p:nvPr/>
        </p:nvSpPr>
        <p:spPr>
          <a:xfrm>
            <a:off x="7153678" y="4670728"/>
            <a:ext cx="299804" cy="1856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3" name="Shape 133"/>
          <p:cNvSpPr/>
          <p:nvPr/>
        </p:nvSpPr>
        <p:spPr>
          <a:xfrm flipH="1">
            <a:off x="7164288" y="3573594"/>
            <a:ext cx="0" cy="1116279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4" name="Shape 134"/>
          <p:cNvSpPr/>
          <p:nvPr/>
        </p:nvSpPr>
        <p:spPr>
          <a:xfrm flipV="1">
            <a:off x="6804248" y="3573016"/>
            <a:ext cx="340660" cy="2146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7" name="Shape 137"/>
          <p:cNvSpPr/>
          <p:nvPr/>
        </p:nvSpPr>
        <p:spPr>
          <a:xfrm flipV="1">
            <a:off x="6040230" y="2132855"/>
            <a:ext cx="1382752" cy="2715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8" name="Shape 138"/>
          <p:cNvSpPr/>
          <p:nvPr/>
        </p:nvSpPr>
        <p:spPr>
          <a:xfrm>
            <a:off x="2691454" y="2135571"/>
            <a:ext cx="185430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39" name="Shape 139"/>
          <p:cNvSpPr/>
          <p:nvPr/>
        </p:nvSpPr>
        <p:spPr>
          <a:xfrm>
            <a:off x="2685972" y="3524973"/>
            <a:ext cx="1296091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0" name="Shape 140"/>
          <p:cNvSpPr/>
          <p:nvPr/>
        </p:nvSpPr>
        <p:spPr>
          <a:xfrm>
            <a:off x="3041391" y="5047563"/>
            <a:ext cx="65997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1" name="Shape 141"/>
          <p:cNvSpPr/>
          <p:nvPr/>
        </p:nvSpPr>
        <p:spPr>
          <a:xfrm>
            <a:off x="3041391" y="6123852"/>
            <a:ext cx="65997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2" name="Shape 142"/>
          <p:cNvSpPr/>
          <p:nvPr/>
        </p:nvSpPr>
        <p:spPr>
          <a:xfrm flipH="1" flipV="1">
            <a:off x="5604160" y="4398046"/>
            <a:ext cx="0" cy="75218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3" name="Shape 143"/>
          <p:cNvSpPr/>
          <p:nvPr/>
        </p:nvSpPr>
        <p:spPr>
          <a:xfrm>
            <a:off x="5170940" y="5115042"/>
            <a:ext cx="461228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4" name="Shape 144"/>
          <p:cNvSpPr/>
          <p:nvPr/>
        </p:nvSpPr>
        <p:spPr>
          <a:xfrm>
            <a:off x="5170941" y="6093295"/>
            <a:ext cx="891950" cy="82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5" name="Shape 145"/>
          <p:cNvSpPr/>
          <p:nvPr/>
        </p:nvSpPr>
        <p:spPr>
          <a:xfrm flipH="1" flipV="1">
            <a:off x="6050757" y="4413270"/>
            <a:ext cx="12133" cy="171058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/>
          </a:p>
        </p:txBody>
      </p:sp>
      <p:sp>
        <p:nvSpPr>
          <p:cNvPr id="146" name="Shape 146"/>
          <p:cNvSpPr/>
          <p:nvPr/>
        </p:nvSpPr>
        <p:spPr>
          <a:xfrm>
            <a:off x="2974438" y="2171910"/>
            <a:ext cx="1199047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17" dirty="0"/>
              <a:t>USB/RS232</a:t>
            </a:r>
          </a:p>
        </p:txBody>
      </p:sp>
      <p:sp>
        <p:nvSpPr>
          <p:cNvPr id="147" name="Shape 147"/>
          <p:cNvSpPr/>
          <p:nvPr/>
        </p:nvSpPr>
        <p:spPr>
          <a:xfrm>
            <a:off x="2716637" y="3140968"/>
            <a:ext cx="1199047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617"/>
              <a:t>USB/RS232</a:t>
            </a:r>
          </a:p>
        </p:txBody>
      </p:sp>
      <p:sp>
        <p:nvSpPr>
          <p:cNvPr id="148" name="Shape 148"/>
          <p:cNvSpPr/>
          <p:nvPr/>
        </p:nvSpPr>
        <p:spPr>
          <a:xfrm flipH="1">
            <a:off x="5263446" y="2678219"/>
            <a:ext cx="3491" cy="338317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>
              <a:defRPr sz="2400"/>
            </a:pPr>
            <a:endParaRPr sz="1687" dirty="0"/>
          </a:p>
        </p:txBody>
      </p:sp>
      <p:sp>
        <p:nvSpPr>
          <p:cNvPr id="149" name="Shape 149"/>
          <p:cNvSpPr/>
          <p:nvPr/>
        </p:nvSpPr>
        <p:spPr>
          <a:xfrm>
            <a:off x="5355973" y="2641089"/>
            <a:ext cx="1880323" cy="320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>
              <a:defRPr sz="2300"/>
            </a:pPr>
            <a:r>
              <a:rPr sz="1617" b="1">
                <a:latin typeface="Helvetica"/>
                <a:ea typeface="Helvetica"/>
                <a:cs typeface="Helvetica"/>
                <a:sym typeface="Helvetica"/>
              </a:rPr>
              <a:t>Synchronisation</a:t>
            </a:r>
            <a:r>
              <a:rPr sz="1617"/>
              <a:t> </a:t>
            </a:r>
            <a:r>
              <a:rPr sz="1617" b="1">
                <a:latin typeface="Helvetica"/>
                <a:ea typeface="Helvetica"/>
                <a:cs typeface="Helvetica"/>
                <a:sym typeface="Helvetica"/>
              </a:rPr>
              <a:t>?</a:t>
            </a:r>
          </a:p>
        </p:txBody>
      </p:sp>
      <p:sp>
        <p:nvSpPr>
          <p:cNvPr id="150" name="Shape 150"/>
          <p:cNvSpPr/>
          <p:nvPr/>
        </p:nvSpPr>
        <p:spPr>
          <a:xfrm>
            <a:off x="976679" y="5311535"/>
            <a:ext cx="2487862" cy="277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336"/>
              <a:t>humbucker (micro de guitare)</a:t>
            </a:r>
          </a:p>
        </p:txBody>
      </p:sp>
      <p:sp>
        <p:nvSpPr>
          <p:cNvPr id="151" name="Shape 151"/>
          <p:cNvSpPr/>
          <p:nvPr/>
        </p:nvSpPr>
        <p:spPr>
          <a:xfrm>
            <a:off x="5263446" y="6129302"/>
            <a:ext cx="172739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1266"/>
              <a:t>Tension analogique ?</a:t>
            </a:r>
          </a:p>
        </p:txBody>
      </p:sp>
      <p:sp>
        <p:nvSpPr>
          <p:cNvPr id="152" name="Shape 152"/>
          <p:cNvSpPr/>
          <p:nvPr/>
        </p:nvSpPr>
        <p:spPr>
          <a:xfrm>
            <a:off x="7315899" y="2679239"/>
            <a:ext cx="1720597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sz="1266" dirty="0"/>
              <a:t>Servomoteur Dynamixel AX-12</a:t>
            </a:r>
          </a:p>
        </p:txBody>
      </p:sp>
      <p:sp>
        <p:nvSpPr>
          <p:cNvPr id="37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III.4. Commandes de </a:t>
            </a:r>
            <a:r>
              <a:rPr lang="fr-FR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39342" y="6536377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9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2" grpId="0" animBg="1"/>
      <p:bldP spid="133" grpId="0" animBg="1"/>
      <p:bldP spid="134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6425" y="1132731"/>
            <a:ext cx="7358063" cy="1000125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Le logiciel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539570"/>
            <a:ext cx="7358063" cy="1549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401822" indent="-401822">
              <a:buFont typeface="Arial"/>
              <a:buChar char="•"/>
            </a:pPr>
            <a:r>
              <a:rPr lang="fr-FR" sz="2400" b="1" dirty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Programmation sur </a:t>
            </a:r>
            <a:r>
              <a:rPr lang="fr-FR" sz="2400" b="1" dirty="0" err="1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Qt</a:t>
            </a:r>
            <a:r>
              <a:rPr lang="fr-FR" sz="2400" b="1" dirty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 en C++</a:t>
            </a:r>
          </a:p>
          <a:p>
            <a:pPr marL="401822" indent="-401822">
              <a:buFont typeface="Arial"/>
              <a:buChar char="•"/>
            </a:pPr>
            <a:r>
              <a:rPr lang="fr-FR" sz="2400" b="1" dirty="0">
                <a:latin typeface="Eras Medium ITC" charset="0"/>
                <a:ea typeface="Eras Medium ITC" charset="0"/>
                <a:cs typeface="Eras Medium ITC" charset="0"/>
              </a:rPr>
              <a:t>Multiplateforme (Windows, Mac, Linux)</a:t>
            </a:r>
          </a:p>
          <a:p>
            <a:pPr marL="401822" indent="-401822">
              <a:buFont typeface="Arial"/>
              <a:buChar char="•"/>
            </a:pPr>
            <a:r>
              <a:rPr lang="fr-FR" sz="2400" b="1" dirty="0">
                <a:latin typeface="Eras Medium ITC" charset="0"/>
                <a:ea typeface="Eras Medium ITC" charset="0"/>
                <a:cs typeface="Eras Medium ITC" charset="0"/>
              </a:rPr>
              <a:t>Commande tous les moteurs</a:t>
            </a:r>
          </a:p>
          <a:p>
            <a:pPr marL="401822" indent="-401822">
              <a:buFont typeface="Arial"/>
              <a:buChar char="•"/>
            </a:pPr>
            <a:r>
              <a:rPr lang="fr-FR" sz="2400" b="1" dirty="0">
                <a:latin typeface="Eras Medium ITC" charset="0"/>
                <a:ea typeface="Eras Medium ITC" charset="0"/>
                <a:cs typeface="Eras Medium ITC" charset="0"/>
              </a:rPr>
              <a:t>Interprète une partition numérique (ABC ou MIDI)</a:t>
            </a:r>
            <a:endParaRPr lang="fr-FR" sz="4400" b="1" dirty="0">
              <a:solidFill>
                <a:srgbClr val="000000"/>
              </a:solidFill>
              <a:latin typeface="Eras Medium ITC" charset="0"/>
              <a:ea typeface="Eras Medium ITC" charset="0"/>
              <a:cs typeface="Eras Medium ITC" charset="0"/>
              <a:sym typeface="Helvetica Light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III.4. Commandes de </a:t>
            </a:r>
            <a:r>
              <a:rPr lang="fr-FR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2"/>
          </p:nvPr>
        </p:nvSpPr>
        <p:spPr>
          <a:xfrm>
            <a:off x="8438106" y="6472428"/>
            <a:ext cx="432048" cy="341743"/>
          </a:xfrm>
        </p:spPr>
        <p:txBody>
          <a:bodyPr/>
          <a:lstStyle/>
          <a:p>
            <a:fld id="{86CB4B4D-7CA3-9044-876B-883B54F8677D}" type="slidenum">
              <a:rPr lang="uk-UA" smtClean="0"/>
              <a:t>48</a:t>
            </a:fld>
            <a:endParaRPr lang="uk-UA" dirty="0"/>
          </a:p>
        </p:txBody>
      </p:sp>
      <p:sp>
        <p:nvSpPr>
          <p:cNvPr id="8" name="ZoneTexte 7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621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855917"/>
            <a:ext cx="7358063" cy="1000125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 smtClean="0"/>
              <a:t>Démonstration du logiciel (beta)</a:t>
            </a: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III.4. Commandes de </a:t>
            </a:r>
            <a:r>
              <a:rPr lang="fr-FR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2"/>
          </p:nvPr>
        </p:nvSpPr>
        <p:spPr>
          <a:xfrm>
            <a:off x="8443875" y="6517898"/>
            <a:ext cx="422049" cy="263902"/>
          </a:xfrm>
        </p:spPr>
        <p:txBody>
          <a:bodyPr/>
          <a:lstStyle/>
          <a:p>
            <a:fld id="{86CB4B4D-7CA3-9044-876B-883B54F8677D}" type="slidenum">
              <a:rPr lang="uk-UA" smtClean="0"/>
              <a:t>49</a:t>
            </a:fld>
            <a:endParaRPr lang="uk-UA" dirty="0"/>
          </a:p>
        </p:txBody>
      </p:sp>
      <p:sp>
        <p:nvSpPr>
          <p:cNvPr id="8" name="ZoneTexte 7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9" name="Vidéo LinMot Méca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9265" y="1255945"/>
            <a:ext cx="7345634" cy="41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95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Pourquoi </a:t>
            </a:r>
            <a:r>
              <a:rPr lang="fr-FR" b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ce projet ?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9"/>
          <a:stretch/>
        </p:blipFill>
        <p:spPr>
          <a:xfrm>
            <a:off x="1145637" y="3146567"/>
            <a:ext cx="7696857" cy="187220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ctrTitle"/>
          </p:nvPr>
        </p:nvSpPr>
        <p:spPr>
          <a:xfrm>
            <a:off x="1691680" y="1700808"/>
            <a:ext cx="2908650" cy="1109985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La </a:t>
            </a:r>
            <a:r>
              <a:rPr lang="fr-FR" sz="36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flutronic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908720"/>
            <a:ext cx="7358063" cy="1000125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Lien avec les </a:t>
            </a:r>
            <a:r>
              <a:rPr lang="fr-FR" smtClean="0"/>
              <a:t>BTS SN-EC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596143" y="2449421"/>
            <a:ext cx="5640153" cy="503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fr-FR" sz="2800" b="1" dirty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Réalisation de la </a:t>
            </a:r>
            <a:r>
              <a:rPr lang="fr-FR" sz="2800" b="1" dirty="0" smtClean="0">
                <a:solidFill>
                  <a:srgbClr val="000000"/>
                </a:solidFill>
                <a:latin typeface="Eras Medium ITC" charset="0"/>
                <a:ea typeface="Eras Medium ITC" charset="0"/>
                <a:cs typeface="Eras Medium ITC" charset="0"/>
                <a:sym typeface="Helvetica Light"/>
              </a:rPr>
              <a:t>carte </a:t>
            </a:r>
            <a:r>
              <a:rPr lang="fr-FR" sz="2800" b="1" dirty="0" smtClean="0">
                <a:latin typeface="Eras Medium ITC" charset="0"/>
                <a:ea typeface="Eras Medium ITC" charset="0"/>
                <a:cs typeface="Eras Medium ITC" charset="0"/>
              </a:rPr>
              <a:t>µC </a:t>
            </a:r>
            <a:r>
              <a:rPr lang="fr-FR" sz="2800" b="1" dirty="0" err="1" smtClean="0">
                <a:latin typeface="Eras Medium ITC" charset="0"/>
                <a:ea typeface="Eras Medium ITC" charset="0"/>
                <a:cs typeface="Eras Medium ITC" charset="0"/>
              </a:rPr>
              <a:t>Mbed</a:t>
            </a:r>
            <a:endParaRPr lang="fr-FR" sz="2800" b="1" dirty="0">
              <a:solidFill>
                <a:srgbClr val="000000"/>
              </a:solidFill>
              <a:latin typeface="Eras Medium ITC" charset="0"/>
              <a:ea typeface="Eras Medium ITC" charset="0"/>
              <a:cs typeface="Eras Medium ITC" charset="0"/>
              <a:sym typeface="Helvetica Light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III.4. Commandes de </a:t>
            </a:r>
            <a:r>
              <a:rPr lang="fr-FR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006997" y="3463113"/>
            <a:ext cx="6646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>Ensemble de 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fonctions de base</a:t>
            </a:r>
            <a:endParaRPr lang="fr-FR" dirty="0">
              <a:solidFill>
                <a:srgbClr val="000000"/>
              </a:solidFill>
              <a:latin typeface="Eras Medium ITC" charset="0"/>
              <a:ea typeface="Eras Medium ITC" charset="0"/>
              <a:cs typeface="Eras Medium ITC" charset="0"/>
              <a:sym typeface="Helvetica Light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Protocole de communication de type chaine ASCII (ou autre)</a:t>
            </a: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2"/>
          </p:nvPr>
        </p:nvSpPr>
        <p:spPr>
          <a:xfrm>
            <a:off x="8626004" y="6579054"/>
            <a:ext cx="350041" cy="263902"/>
          </a:xfrm>
        </p:spPr>
        <p:txBody>
          <a:bodyPr/>
          <a:lstStyle/>
          <a:p>
            <a:fld id="{86CB4B4D-7CA3-9044-876B-883B54F8677D}" type="slidenum">
              <a:rPr lang="uk-UA" smtClean="0"/>
              <a:t>50</a:t>
            </a:fld>
            <a:endParaRPr lang="uk-UA" dirty="0"/>
          </a:p>
        </p:txBody>
      </p:sp>
      <p:sp>
        <p:nvSpPr>
          <p:cNvPr id="9" name="ZoneTexte 8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74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1062246" y="1911453"/>
            <a:ext cx="1891011" cy="4685899"/>
            <a:chOff x="0" y="0"/>
            <a:chExt cx="2980468" cy="7205712"/>
          </a:xfrm>
        </p:grpSpPr>
        <p:sp>
          <p:nvSpPr>
            <p:cNvPr id="33" name="Shape 33"/>
            <p:cNvSpPr/>
            <p:nvPr/>
          </p:nvSpPr>
          <p:spPr>
            <a:xfrm>
              <a:off x="0" y="0"/>
              <a:ext cx="2980469" cy="7205713"/>
            </a:xfrm>
            <a:prstGeom prst="roundRect">
              <a:avLst>
                <a:gd name="adj" fmla="val 25119"/>
              </a:avLst>
            </a:prstGeom>
            <a:solidFill>
              <a:srgbClr val="00882B"/>
            </a:solidFill>
            <a:ln w="25400" cap="flat">
              <a:solidFill>
                <a:srgbClr val="00631F"/>
              </a:solidFill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 sz="1266">
                <a:latin typeface="Eras Medium ITC" charset="0"/>
                <a:ea typeface="Eras Medium ITC" charset="0"/>
                <a:cs typeface="Eras Medium ITC" charset="0"/>
              </a:endParaRPr>
            </a:p>
          </p:txBody>
        </p:sp>
        <p:pic>
          <p:nvPicPr>
            <p:cNvPr id="34" name="IMG_1281 (1).jpg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221" y="225623"/>
              <a:ext cx="2478026" cy="33040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IMG_1283 (1).jp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221" y="3680023"/>
              <a:ext cx="2478026" cy="33040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" name="Group 40"/>
          <p:cNvGrpSpPr/>
          <p:nvPr/>
        </p:nvGrpSpPr>
        <p:grpSpPr>
          <a:xfrm>
            <a:off x="3075355" y="3513944"/>
            <a:ext cx="4911259" cy="1915628"/>
            <a:chOff x="0" y="0"/>
            <a:chExt cx="6984900" cy="2724447"/>
          </a:xfrm>
        </p:grpSpPr>
        <p:sp>
          <p:nvSpPr>
            <p:cNvPr id="37" name="Shape 37"/>
            <p:cNvSpPr/>
            <p:nvPr/>
          </p:nvSpPr>
          <p:spPr>
            <a:xfrm>
              <a:off x="0" y="0"/>
              <a:ext cx="6984901" cy="2724448"/>
            </a:xfrm>
            <a:prstGeom prst="roundRect">
              <a:avLst>
                <a:gd name="adj" fmla="val 10287"/>
              </a:avLst>
            </a:prstGeom>
            <a:solidFill>
              <a:srgbClr val="DCBD23"/>
            </a:solidFill>
            <a:ln w="25400" cap="flat">
              <a:solidFill>
                <a:srgbClr val="00631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 sz="1266">
                <a:latin typeface="Eras Medium ITC" charset="0"/>
                <a:ea typeface="Eras Medium ITC" charset="0"/>
                <a:cs typeface="Eras Medium ITC" charset="0"/>
              </a:endParaRPr>
            </a:p>
          </p:txBody>
        </p:sp>
        <p:pic>
          <p:nvPicPr>
            <p:cNvPr id="38" name="IMG_1284 (1).jp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191484">
              <a:off x="510134" y="-263984"/>
              <a:ext cx="2446336" cy="325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" name="IMG_1286 (1).jp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12715">
              <a:off x="4044500" y="-251717"/>
              <a:ext cx="2431300" cy="32278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" name="Group 43"/>
          <p:cNvGrpSpPr/>
          <p:nvPr/>
        </p:nvGrpSpPr>
        <p:grpSpPr>
          <a:xfrm>
            <a:off x="5890031" y="1196752"/>
            <a:ext cx="2210361" cy="1708710"/>
            <a:chOff x="0" y="0"/>
            <a:chExt cx="3143622" cy="2430164"/>
          </a:xfrm>
        </p:grpSpPr>
        <p:sp>
          <p:nvSpPr>
            <p:cNvPr id="41" name="Shape 41"/>
            <p:cNvSpPr/>
            <p:nvPr/>
          </p:nvSpPr>
          <p:spPr>
            <a:xfrm>
              <a:off x="0" y="0"/>
              <a:ext cx="3143623" cy="2430165"/>
            </a:xfrm>
            <a:prstGeom prst="roundRect">
              <a:avLst>
                <a:gd name="adj" fmla="val 9186"/>
              </a:avLst>
            </a:prstGeom>
            <a:solidFill>
              <a:srgbClr val="428CD0"/>
            </a:solidFill>
            <a:ln w="25400" cap="flat">
              <a:solidFill>
                <a:srgbClr val="00631F"/>
              </a:solidFill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 sz="1266">
                <a:latin typeface="Eras Medium ITC" charset="0"/>
                <a:ea typeface="Eras Medium ITC" charset="0"/>
                <a:cs typeface="Eras Medium ITC" charset="0"/>
              </a:endParaRPr>
            </a:p>
          </p:txBody>
        </p:sp>
        <p:pic>
          <p:nvPicPr>
            <p:cNvPr id="42" name="IMG_1285 (1).jpg"/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12244">
              <a:off x="550143" y="-147142"/>
              <a:ext cx="2043336" cy="2724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" name="Group 46"/>
          <p:cNvGrpSpPr/>
          <p:nvPr/>
        </p:nvGrpSpPr>
        <p:grpSpPr>
          <a:xfrm>
            <a:off x="3098071" y="5491166"/>
            <a:ext cx="4714289" cy="1013635"/>
            <a:chOff x="0" y="0"/>
            <a:chExt cx="9078714" cy="1698327"/>
          </a:xfrm>
        </p:grpSpPr>
        <p:sp>
          <p:nvSpPr>
            <p:cNvPr id="44" name="Shape 44"/>
            <p:cNvSpPr/>
            <p:nvPr/>
          </p:nvSpPr>
          <p:spPr>
            <a:xfrm>
              <a:off x="0" y="0"/>
              <a:ext cx="9078715" cy="1698328"/>
            </a:xfrm>
            <a:prstGeom prst="roundRect">
              <a:avLst>
                <a:gd name="adj" fmla="val 15000"/>
              </a:avLst>
            </a:prstGeom>
            <a:solidFill>
              <a:srgbClr val="D65C44"/>
            </a:solidFill>
            <a:ln w="25400" cap="flat">
              <a:solidFill>
                <a:srgbClr val="00631F"/>
              </a:solidFill>
              <a:prstDash val="solid"/>
              <a:bevel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 sz="1266">
                <a:latin typeface="Eras Medium ITC" charset="0"/>
                <a:ea typeface="Eras Medium ITC" charset="0"/>
                <a:cs typeface="Eras Medium ITC" charset="0"/>
              </a:endParaRPr>
            </a:p>
          </p:txBody>
        </p:sp>
        <p:pic>
          <p:nvPicPr>
            <p:cNvPr id="45" name="image2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78557" y="506263"/>
              <a:ext cx="7721601" cy="685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" name="Shape 47"/>
          <p:cNvSpPr/>
          <p:nvPr/>
        </p:nvSpPr>
        <p:spPr>
          <a:xfrm>
            <a:off x="3134520" y="3038159"/>
            <a:ext cx="461023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531" dirty="0">
                <a:latin typeface="Eras Medium ITC" charset="0"/>
                <a:ea typeface="Eras Medium ITC" charset="0"/>
                <a:cs typeface="Eras Medium ITC" charset="0"/>
              </a:rPr>
              <a:t>Moteur commandant la tension</a:t>
            </a:r>
          </a:p>
        </p:txBody>
      </p:sp>
      <p:sp>
        <p:nvSpPr>
          <p:cNvPr id="48" name="Shape 48"/>
          <p:cNvSpPr/>
          <p:nvPr/>
        </p:nvSpPr>
        <p:spPr>
          <a:xfrm>
            <a:off x="5580112" y="764704"/>
            <a:ext cx="2737929" cy="38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2531" dirty="0">
                <a:latin typeface="Eras Medium ITC" charset="0"/>
                <a:ea typeface="Eras Medium ITC" charset="0"/>
                <a:cs typeface="Eras Medium ITC" charset="0"/>
              </a:rPr>
              <a:t>Capteur de tension</a:t>
            </a:r>
          </a:p>
        </p:txBody>
      </p:sp>
      <p:sp>
        <p:nvSpPr>
          <p:cNvPr id="49" name="Shape 49"/>
          <p:cNvSpPr/>
          <p:nvPr/>
        </p:nvSpPr>
        <p:spPr>
          <a:xfrm>
            <a:off x="1385456" y="1498252"/>
            <a:ext cx="1242328" cy="38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2531">
                <a:latin typeface="Eras Medium ITC" charset="0"/>
                <a:ea typeface="Eras Medium ITC" charset="0"/>
                <a:cs typeface="Eras Medium ITC" charset="0"/>
              </a:rPr>
              <a:t>Guidage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>
          <a:xfrm>
            <a:off x="8472458" y="6360584"/>
            <a:ext cx="548699" cy="5248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 smtClean="0"/>
              <a:t>51</a:t>
            </a:fld>
            <a:endParaRPr lang="fr" dirty="0"/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IV. Les achats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  <a:p>
            <a:pPr marL="82296" indent="0">
              <a:buNone/>
            </a:pPr>
            <a:r>
              <a:rPr lang="fr-FR" b="1" dirty="0" smtClean="0">
                <a:latin typeface="Eras Medium ITC" charset="0"/>
                <a:ea typeface="Eras Medium ITC" charset="0"/>
                <a:cs typeface="Eras Medium ITC" charset="0"/>
              </a:rPr>
              <a:t>Les BTS com</a:t>
            </a: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 : travail accompli</a:t>
            </a:r>
          </a:p>
          <a:p>
            <a:pPr marL="82296" indent="0">
              <a:buNone/>
            </a:pPr>
            <a:endParaRPr lang="fr-FR" dirty="0" smtClean="0">
              <a:latin typeface="Eras Medium ITC" charset="0"/>
              <a:ea typeface="Eras Medium ITC" charset="0"/>
              <a:cs typeface="Eras Medium ITC" charset="0"/>
            </a:endParaRPr>
          </a:p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Newsletters 1 et 2</a:t>
            </a:r>
          </a:p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Logo</a:t>
            </a:r>
          </a:p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Charte graphique</a:t>
            </a:r>
            <a:r>
              <a:rPr lang="fr-FR" dirty="0">
                <a:latin typeface="Eras Medium ITC" charset="0"/>
                <a:ea typeface="Eras Medium ITC" charset="0"/>
                <a:cs typeface="Eras Medium ITC" charset="0"/>
              </a:rPr>
              <a:t/>
            </a:r>
            <a:br>
              <a:rPr lang="fr-FR" dirty="0">
                <a:latin typeface="Eras Medium ITC" charset="0"/>
                <a:ea typeface="Eras Medium ITC" charset="0"/>
                <a:cs typeface="Eras Medium ITC" charset="0"/>
              </a:rPr>
            </a:b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V</a:t>
            </a:r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. Travail en communication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3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115616" y="1196752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endParaRPr lang="fr-FR" dirty="0"/>
          </a:p>
          <a:p>
            <a:pPr marL="82296" indent="0">
              <a:buNone/>
            </a:pPr>
            <a:r>
              <a:rPr lang="fr-FR" b="1" i="1" dirty="0" smtClean="0"/>
              <a:t>Communication faite grâce aux BTS com</a:t>
            </a:r>
          </a:p>
          <a:p>
            <a:pPr marL="82296" indent="0">
              <a:buNone/>
            </a:pPr>
            <a:endParaRPr lang="fr-FR" b="1" dirty="0"/>
          </a:p>
          <a:p>
            <a:pPr marL="82296" indent="0">
              <a:buNone/>
            </a:pPr>
            <a:r>
              <a:rPr lang="fr-FR" dirty="0" smtClean="0"/>
              <a:t>Logo :</a:t>
            </a:r>
            <a:endParaRPr lang="fr-FR" dirty="0"/>
          </a:p>
        </p:txBody>
      </p:sp>
      <p:pic>
        <p:nvPicPr>
          <p:cNvPr id="5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266" y="3068960"/>
            <a:ext cx="2843084" cy="294348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V</a:t>
            </a:r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. Travail en communication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1640" y="1447800"/>
            <a:ext cx="7498080" cy="5005536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fr-FR" sz="2800" dirty="0" smtClean="0">
                <a:solidFill>
                  <a:srgbClr val="2B69AD"/>
                </a:solidFill>
                <a:latin typeface="Eras Medium ITC" panose="020B0602030504020804" pitchFamily="34" charset="0"/>
              </a:rPr>
              <a:t>La charte graphique du projet</a:t>
            </a:r>
            <a:endParaRPr lang="fr-FR" sz="2800" dirty="0">
              <a:solidFill>
                <a:srgbClr val="2B69AD"/>
              </a:solidFill>
              <a:latin typeface="Eras Medium ITC" panose="020B06020305040208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4408" y="2348880"/>
            <a:ext cx="4320480" cy="4104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131840" y="2476974"/>
            <a:ext cx="2776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sz="32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49900" y="3803107"/>
            <a:ext cx="4536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Eras Medium ITC" panose="020B0602030504020804" pitchFamily="34" charset="0"/>
              </a:rPr>
              <a:t>Mode d’emploi/</a:t>
            </a:r>
          </a:p>
          <a:p>
            <a:pPr algn="ctr"/>
            <a:r>
              <a:rPr lang="fr-FR" sz="2400" dirty="0" smtClean="0">
                <a:latin typeface="Eras Medium ITC" panose="020B0602030504020804" pitchFamily="34" charset="0"/>
              </a:rPr>
              <a:t>Notice/</a:t>
            </a:r>
          </a:p>
          <a:p>
            <a:pPr algn="ctr"/>
            <a:r>
              <a:rPr lang="fr-FR" sz="2400" dirty="0">
                <a:latin typeface="Eras Medium ITC" panose="020B0602030504020804" pitchFamily="34" charset="0"/>
              </a:rPr>
              <a:t>C</a:t>
            </a:r>
            <a:r>
              <a:rPr lang="fr-FR" sz="2400" dirty="0" smtClean="0">
                <a:latin typeface="Eras Medium ITC" panose="020B0602030504020804" pitchFamily="34" charset="0"/>
              </a:rPr>
              <a:t>ahier des charges</a:t>
            </a:r>
          </a:p>
          <a:p>
            <a:pPr algn="ctr"/>
            <a:endParaRPr lang="fr-FR" sz="2400" dirty="0">
              <a:latin typeface="Eras Medium ITC" panose="020B0602030504020804" pitchFamily="34" charset="0"/>
            </a:endParaRPr>
          </a:p>
          <a:p>
            <a:pPr algn="ctr"/>
            <a:r>
              <a:rPr lang="fr-FR" sz="2400" dirty="0" smtClean="0">
                <a:latin typeface="Eras Medium ITC" panose="020B0602030504020804" pitchFamily="34" charset="0"/>
              </a:rPr>
              <a:t>Page de présentation</a:t>
            </a:r>
            <a:endParaRPr lang="fr-FR" sz="2400" dirty="0">
              <a:latin typeface="Eras Medium ITC" panose="020B0602030504020804" pitchFamily="34" charset="0"/>
            </a:endParaRPr>
          </a:p>
        </p:txBody>
      </p:sp>
      <p:cxnSp>
        <p:nvCxnSpPr>
          <p:cNvPr id="12" name="Connecteur droit 11"/>
          <p:cNvCxnSpPr/>
          <p:nvPr/>
        </p:nvCxnSpPr>
        <p:spPr>
          <a:xfrm flipH="1" flipV="1">
            <a:off x="3024408" y="3188526"/>
            <a:ext cx="4320480" cy="1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156" y="2377670"/>
            <a:ext cx="756664" cy="78338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V</a:t>
            </a:r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. Travail en communication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83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43608" y="249560"/>
            <a:ext cx="7498080" cy="6059760"/>
          </a:xfrm>
        </p:spPr>
        <p:txBody>
          <a:bodyPr/>
          <a:lstStyle/>
          <a:p>
            <a:pPr marL="82296" indent="0" algn="ctr">
              <a:buNone/>
            </a:pPr>
            <a:r>
              <a:rPr lang="fr-FR" dirty="0" smtClean="0">
                <a:solidFill>
                  <a:srgbClr val="2B69AD"/>
                </a:solidFill>
                <a:latin typeface="Eras Medium ITC" panose="020B0602030504020804" pitchFamily="34" charset="0"/>
              </a:rPr>
              <a:t>Lettre</a:t>
            </a:r>
            <a:endParaRPr lang="fr-FR" dirty="0">
              <a:solidFill>
                <a:srgbClr val="2B69AD"/>
              </a:solidFill>
              <a:latin typeface="Eras Medium ITC" panose="020B06020305040208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92" y="836712"/>
            <a:ext cx="4320480" cy="56166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807224" y="1331043"/>
            <a:ext cx="12961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latin typeface="Eras Medium ITC" panose="020B0602030504020804" pitchFamily="34" charset="0"/>
              </a:rPr>
              <a:t>E-mail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Tel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Site internet</a:t>
            </a:r>
            <a:endParaRPr lang="fr-FR" sz="1050" dirty="0">
              <a:latin typeface="Eras Medium ITC" panose="020B06020305040208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07224" y="1052736"/>
            <a:ext cx="12961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sz="1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255496" y="2094570"/>
            <a:ext cx="13681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latin typeface="Eras Medium ITC" panose="020B0602030504020804" pitchFamily="34" charset="0"/>
              </a:rPr>
              <a:t>Destinataire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Adresse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Code postal et ville</a:t>
            </a:r>
            <a:endParaRPr lang="fr-FR" sz="1050" dirty="0">
              <a:latin typeface="Eras Medium ITC" panose="020B06020305040208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55496" y="2705807"/>
            <a:ext cx="11521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latin typeface="Eras Medium ITC" panose="020B0602030504020804" pitchFamily="34" charset="0"/>
              </a:rPr>
              <a:t>Fait à</a:t>
            </a:r>
          </a:p>
          <a:p>
            <a:r>
              <a:rPr lang="fr-FR" sz="1050" dirty="0" smtClean="0">
                <a:latin typeface="Eras Medium ITC" panose="020B0602030504020804" pitchFamily="34" charset="0"/>
              </a:rPr>
              <a:t>Le</a:t>
            </a:r>
            <a:endParaRPr lang="fr-FR" sz="1050" dirty="0">
              <a:latin typeface="Eras Medium ITC" panose="020B06020305040208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059832" y="3089991"/>
            <a:ext cx="36004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consectetuer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commodo</a:t>
            </a:r>
            <a:r>
              <a:rPr lang="fr-FR" sz="1100" dirty="0"/>
              <a:t>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massa. Cum </a:t>
            </a:r>
            <a:r>
              <a:rPr lang="fr-FR" sz="1100" dirty="0" err="1"/>
              <a:t>sociis</a:t>
            </a:r>
            <a:r>
              <a:rPr lang="fr-FR" sz="1100" dirty="0"/>
              <a:t> </a:t>
            </a:r>
            <a:r>
              <a:rPr lang="fr-FR" sz="1100" dirty="0" err="1"/>
              <a:t>natoque</a:t>
            </a:r>
            <a:r>
              <a:rPr lang="fr-FR" sz="1100" dirty="0"/>
              <a:t> </a:t>
            </a:r>
            <a:r>
              <a:rPr lang="fr-FR" sz="1100" dirty="0" err="1"/>
              <a:t>penatibus</a:t>
            </a:r>
            <a:r>
              <a:rPr lang="fr-FR" sz="1100" dirty="0"/>
              <a:t> et </a:t>
            </a:r>
            <a:r>
              <a:rPr lang="fr-FR" sz="1100" dirty="0" err="1"/>
              <a:t>magnis</a:t>
            </a:r>
            <a:r>
              <a:rPr lang="fr-FR" sz="1100" dirty="0"/>
              <a:t> dis </a:t>
            </a:r>
            <a:r>
              <a:rPr lang="fr-FR" sz="1100" dirty="0" err="1"/>
              <a:t>parturient</a:t>
            </a:r>
            <a:r>
              <a:rPr lang="fr-FR" sz="1100" dirty="0"/>
              <a:t> montes, </a:t>
            </a:r>
            <a:r>
              <a:rPr lang="fr-FR" sz="1100" dirty="0" err="1"/>
              <a:t>nascetur</a:t>
            </a:r>
            <a:r>
              <a:rPr lang="fr-FR" sz="1100" dirty="0"/>
              <a:t> </a:t>
            </a:r>
            <a:r>
              <a:rPr lang="fr-FR" sz="1100" dirty="0" err="1"/>
              <a:t>ridiculus</a:t>
            </a:r>
            <a:r>
              <a:rPr lang="fr-FR" sz="1100" dirty="0"/>
              <a:t> mus. </a:t>
            </a:r>
            <a:r>
              <a:rPr lang="fr-FR" sz="1100" dirty="0" err="1"/>
              <a:t>Donec</a:t>
            </a:r>
            <a:r>
              <a:rPr lang="fr-FR" sz="1100" dirty="0"/>
              <a:t> </a:t>
            </a:r>
            <a:r>
              <a:rPr lang="fr-FR" sz="1100" dirty="0" err="1"/>
              <a:t>quam</a:t>
            </a:r>
            <a:r>
              <a:rPr lang="fr-FR" sz="1100" dirty="0"/>
              <a:t> </a:t>
            </a:r>
            <a:r>
              <a:rPr lang="fr-FR" sz="1100" dirty="0" err="1"/>
              <a:t>felis</a:t>
            </a:r>
            <a:r>
              <a:rPr lang="fr-FR" sz="1100" dirty="0"/>
              <a:t>, </a:t>
            </a:r>
            <a:r>
              <a:rPr lang="fr-FR" sz="1100" dirty="0" err="1"/>
              <a:t>ultricies</a:t>
            </a:r>
            <a:r>
              <a:rPr lang="fr-FR" sz="1100" dirty="0"/>
              <a:t> nec, </a:t>
            </a:r>
            <a:r>
              <a:rPr lang="fr-FR" sz="1100" dirty="0" err="1"/>
              <a:t>pellentesque</a:t>
            </a:r>
            <a:r>
              <a:rPr lang="fr-FR" sz="1100" dirty="0"/>
              <a:t> eu, pretium </a:t>
            </a:r>
            <a:r>
              <a:rPr lang="fr-FR" sz="1100" dirty="0" err="1"/>
              <a:t>quis</a:t>
            </a:r>
            <a:r>
              <a:rPr lang="fr-FR" sz="1100" dirty="0"/>
              <a:t>, sem. </a:t>
            </a:r>
            <a:r>
              <a:rPr lang="fr-FR" sz="1100" dirty="0" err="1"/>
              <a:t>Nulla</a:t>
            </a:r>
            <a:r>
              <a:rPr lang="fr-FR" sz="1100" dirty="0"/>
              <a:t> </a:t>
            </a:r>
            <a:r>
              <a:rPr lang="fr-FR" sz="1100" dirty="0" err="1"/>
              <a:t>consequat</a:t>
            </a:r>
            <a:r>
              <a:rPr lang="fr-FR" sz="1100" dirty="0"/>
              <a:t> massa </a:t>
            </a:r>
            <a:r>
              <a:rPr lang="fr-FR" sz="1100" dirty="0" err="1"/>
              <a:t>quis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Donec</a:t>
            </a:r>
            <a:r>
              <a:rPr lang="fr-FR" sz="1100" dirty="0"/>
              <a:t> </a:t>
            </a:r>
            <a:r>
              <a:rPr lang="fr-FR" sz="1100" dirty="0" err="1"/>
              <a:t>pede</a:t>
            </a:r>
            <a:r>
              <a:rPr lang="fr-FR" sz="1100" dirty="0"/>
              <a:t> </a:t>
            </a:r>
            <a:r>
              <a:rPr lang="fr-FR" sz="1100" dirty="0" err="1"/>
              <a:t>justo</a:t>
            </a:r>
            <a:r>
              <a:rPr lang="fr-FR" sz="1100" dirty="0"/>
              <a:t>, </a:t>
            </a:r>
            <a:r>
              <a:rPr lang="fr-FR" sz="1100" dirty="0" err="1"/>
              <a:t>fringilla</a:t>
            </a:r>
            <a:r>
              <a:rPr lang="fr-FR" sz="1100" dirty="0"/>
              <a:t> </a:t>
            </a:r>
            <a:r>
              <a:rPr lang="fr-FR" sz="1100" dirty="0" err="1"/>
              <a:t>vel</a:t>
            </a:r>
            <a:r>
              <a:rPr lang="fr-FR" sz="1100" dirty="0"/>
              <a:t>, </a:t>
            </a:r>
            <a:r>
              <a:rPr lang="fr-FR" sz="1100" dirty="0" err="1"/>
              <a:t>aliquet</a:t>
            </a:r>
            <a:r>
              <a:rPr lang="fr-FR" sz="1100" dirty="0"/>
              <a:t> nec, </a:t>
            </a:r>
            <a:r>
              <a:rPr lang="fr-FR" sz="1100" dirty="0" err="1"/>
              <a:t>vulputate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, </a:t>
            </a:r>
            <a:r>
              <a:rPr lang="fr-FR" sz="1100" dirty="0" err="1"/>
              <a:t>arcu</a:t>
            </a:r>
            <a:r>
              <a:rPr lang="fr-FR" sz="1100" dirty="0"/>
              <a:t>.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consectetuer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commodo</a:t>
            </a:r>
            <a:r>
              <a:rPr lang="fr-FR" sz="1100" dirty="0"/>
              <a:t>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massa. Cum </a:t>
            </a:r>
            <a:r>
              <a:rPr lang="fr-FR" sz="1100" dirty="0" err="1"/>
              <a:t>sociis</a:t>
            </a:r>
            <a:r>
              <a:rPr lang="fr-FR" sz="1100" dirty="0"/>
              <a:t> </a:t>
            </a:r>
            <a:r>
              <a:rPr lang="fr-FR" sz="1100" dirty="0" err="1"/>
              <a:t>natoque</a:t>
            </a:r>
            <a:r>
              <a:rPr lang="fr-FR" sz="1100" dirty="0"/>
              <a:t> </a:t>
            </a:r>
            <a:r>
              <a:rPr lang="fr-FR" sz="1100" dirty="0" err="1"/>
              <a:t>penatibus</a:t>
            </a:r>
            <a:r>
              <a:rPr lang="fr-FR" sz="1100" dirty="0"/>
              <a:t> et </a:t>
            </a:r>
            <a:r>
              <a:rPr lang="fr-FR" sz="1100" dirty="0" err="1"/>
              <a:t>magnis</a:t>
            </a:r>
            <a:r>
              <a:rPr lang="fr-FR" sz="1100" dirty="0"/>
              <a:t> dis </a:t>
            </a:r>
            <a:r>
              <a:rPr lang="fr-FR" sz="1100" dirty="0" err="1"/>
              <a:t>parturient</a:t>
            </a:r>
            <a:r>
              <a:rPr lang="fr-FR" sz="1100" dirty="0"/>
              <a:t> montes, </a:t>
            </a:r>
            <a:r>
              <a:rPr lang="fr-FR" sz="1100" dirty="0" err="1"/>
              <a:t>nascetur</a:t>
            </a:r>
            <a:r>
              <a:rPr lang="fr-FR" sz="1100" dirty="0"/>
              <a:t> </a:t>
            </a:r>
            <a:r>
              <a:rPr lang="fr-FR" sz="1100" dirty="0" err="1"/>
              <a:t>ridiculus</a:t>
            </a:r>
            <a:r>
              <a:rPr lang="fr-FR" sz="1100" dirty="0"/>
              <a:t> mus. </a:t>
            </a:r>
            <a:r>
              <a:rPr lang="fr-FR" sz="1100" dirty="0" err="1"/>
              <a:t>Lorem</a:t>
            </a:r>
            <a:r>
              <a:rPr lang="fr-FR" sz="1100" dirty="0"/>
              <a:t> </a:t>
            </a:r>
            <a:r>
              <a:rPr lang="fr-FR" sz="1100" dirty="0" err="1"/>
              <a:t>ipsum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 </a:t>
            </a:r>
            <a:r>
              <a:rPr lang="fr-FR" sz="1100" dirty="0" err="1"/>
              <a:t>sit</a:t>
            </a:r>
            <a:r>
              <a:rPr lang="fr-FR" sz="1100" dirty="0"/>
              <a:t> </a:t>
            </a:r>
            <a:r>
              <a:rPr lang="fr-FR" sz="1100" dirty="0" err="1"/>
              <a:t>amet</a:t>
            </a:r>
            <a:r>
              <a:rPr lang="fr-FR" sz="1100" dirty="0"/>
              <a:t>, </a:t>
            </a:r>
            <a:r>
              <a:rPr lang="fr-FR" sz="1100" dirty="0" err="1"/>
              <a:t>consectetuer</a:t>
            </a:r>
            <a:r>
              <a:rPr lang="fr-FR" sz="1100" dirty="0"/>
              <a:t> </a:t>
            </a:r>
            <a:r>
              <a:rPr lang="fr-FR" sz="1100" dirty="0" err="1"/>
              <a:t>adipiscing</a:t>
            </a:r>
            <a:r>
              <a:rPr lang="fr-FR" sz="1100" dirty="0"/>
              <a:t> </a:t>
            </a:r>
            <a:r>
              <a:rPr lang="fr-FR" sz="1100" dirty="0" err="1"/>
              <a:t>elit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</a:t>
            </a:r>
            <a:r>
              <a:rPr lang="fr-FR" sz="1100" dirty="0" err="1"/>
              <a:t>commodo</a:t>
            </a:r>
            <a:r>
              <a:rPr lang="fr-FR" sz="1100" dirty="0"/>
              <a:t> </a:t>
            </a:r>
            <a:r>
              <a:rPr lang="fr-FR" sz="1100" dirty="0" err="1"/>
              <a:t>ligula</a:t>
            </a:r>
            <a:r>
              <a:rPr lang="fr-FR" sz="1100" dirty="0"/>
              <a:t> </a:t>
            </a:r>
            <a:r>
              <a:rPr lang="fr-FR" sz="1100" dirty="0" err="1"/>
              <a:t>eget</a:t>
            </a:r>
            <a:r>
              <a:rPr lang="fr-FR" sz="1100" dirty="0"/>
              <a:t> </a:t>
            </a:r>
            <a:r>
              <a:rPr lang="fr-FR" sz="1100" dirty="0" err="1"/>
              <a:t>dolor</a:t>
            </a:r>
            <a:r>
              <a:rPr lang="fr-FR" sz="1100" dirty="0"/>
              <a:t>. </a:t>
            </a:r>
            <a:r>
              <a:rPr lang="fr-FR" sz="1100" dirty="0" err="1"/>
              <a:t>Aenean</a:t>
            </a:r>
            <a:r>
              <a:rPr lang="fr-FR" sz="1100" dirty="0"/>
              <a:t> massa. Cum </a:t>
            </a:r>
            <a:r>
              <a:rPr lang="fr-FR" sz="1100" dirty="0" err="1"/>
              <a:t>sociis</a:t>
            </a:r>
            <a:r>
              <a:rPr lang="fr-FR" sz="1100" dirty="0"/>
              <a:t> </a:t>
            </a:r>
            <a:r>
              <a:rPr lang="fr-FR" sz="1100" dirty="0" err="1"/>
              <a:t>natoque</a:t>
            </a:r>
            <a:r>
              <a:rPr lang="fr-FR" sz="1100" dirty="0"/>
              <a:t> </a:t>
            </a:r>
            <a:r>
              <a:rPr lang="fr-FR" sz="1100" dirty="0" err="1"/>
              <a:t>penatibus</a:t>
            </a:r>
            <a:r>
              <a:rPr lang="fr-FR" sz="1100" dirty="0"/>
              <a:t> et </a:t>
            </a:r>
            <a:r>
              <a:rPr lang="fr-FR" sz="1100" dirty="0" err="1"/>
              <a:t>magnis</a:t>
            </a:r>
            <a:r>
              <a:rPr lang="fr-FR" sz="1100" dirty="0"/>
              <a:t> dis </a:t>
            </a:r>
            <a:r>
              <a:rPr lang="fr-FR" sz="1100" dirty="0" err="1"/>
              <a:t>parturient</a:t>
            </a:r>
            <a:r>
              <a:rPr lang="fr-FR" sz="1100" dirty="0"/>
              <a:t> montes, </a:t>
            </a:r>
            <a:r>
              <a:rPr lang="fr-FR" sz="1100" dirty="0" err="1"/>
              <a:t>nascetur</a:t>
            </a:r>
            <a:r>
              <a:rPr lang="fr-FR" sz="1100" dirty="0"/>
              <a:t> </a:t>
            </a:r>
            <a:r>
              <a:rPr lang="fr-FR" sz="1100" dirty="0" err="1"/>
              <a:t>ridiculus</a:t>
            </a:r>
            <a:r>
              <a:rPr lang="fr-FR" sz="1100" dirty="0"/>
              <a:t> mus. </a:t>
            </a:r>
            <a:r>
              <a:rPr lang="fr-FR" sz="1100" dirty="0" err="1"/>
              <a:t>Donec</a:t>
            </a:r>
            <a:r>
              <a:rPr lang="fr-FR" sz="1100" dirty="0"/>
              <a:t> </a:t>
            </a:r>
            <a:r>
              <a:rPr lang="fr-FR" sz="1100" dirty="0" err="1"/>
              <a:t>quam</a:t>
            </a:r>
            <a:r>
              <a:rPr lang="fr-FR" sz="1100" dirty="0"/>
              <a:t> </a:t>
            </a:r>
            <a:r>
              <a:rPr lang="fr-FR" sz="1100" dirty="0" err="1"/>
              <a:t>felis</a:t>
            </a:r>
            <a:r>
              <a:rPr lang="fr-FR" sz="1100" dirty="0"/>
              <a:t>, </a:t>
            </a:r>
            <a:r>
              <a:rPr lang="fr-FR" sz="1100" dirty="0" err="1"/>
              <a:t>ultricies</a:t>
            </a:r>
            <a:r>
              <a:rPr lang="fr-FR" sz="1100" dirty="0"/>
              <a:t> nec, </a:t>
            </a:r>
            <a:r>
              <a:rPr lang="fr-FR" sz="1100" dirty="0" err="1"/>
              <a:t>pellentesque</a:t>
            </a:r>
            <a:r>
              <a:rPr lang="fr-FR" sz="1100" dirty="0"/>
              <a:t> eu, pretium </a:t>
            </a:r>
            <a:r>
              <a:rPr lang="fr-FR" sz="1100" dirty="0" err="1"/>
              <a:t>quis</a:t>
            </a:r>
            <a:r>
              <a:rPr lang="fr-FR" sz="1100" dirty="0"/>
              <a:t>, sem. </a:t>
            </a:r>
            <a:r>
              <a:rPr lang="fr-FR" sz="1100" dirty="0" err="1"/>
              <a:t>Nulla</a:t>
            </a:r>
            <a:r>
              <a:rPr lang="fr-FR" sz="1100" dirty="0"/>
              <a:t> </a:t>
            </a:r>
            <a:r>
              <a:rPr lang="fr-FR" sz="1100" dirty="0" err="1"/>
              <a:t>consequat</a:t>
            </a:r>
            <a:r>
              <a:rPr lang="fr-FR" sz="1100" dirty="0"/>
              <a:t> massa </a:t>
            </a:r>
            <a:r>
              <a:rPr lang="fr-FR" sz="1100" dirty="0" err="1"/>
              <a:t>quis</a:t>
            </a:r>
            <a:r>
              <a:rPr lang="fr-FR" sz="1100" dirty="0"/>
              <a:t> </a:t>
            </a:r>
            <a:r>
              <a:rPr lang="fr-FR" sz="1100" dirty="0" err="1"/>
              <a:t>enim</a:t>
            </a:r>
            <a:r>
              <a:rPr lang="fr-FR" sz="1100" dirty="0"/>
              <a:t>. </a:t>
            </a:r>
            <a:r>
              <a:rPr lang="fr-FR" sz="1100" dirty="0" err="1"/>
              <a:t>Donec</a:t>
            </a:r>
            <a:r>
              <a:rPr lang="fr-FR" sz="1100" dirty="0"/>
              <a:t> </a:t>
            </a:r>
            <a:r>
              <a:rPr lang="fr-FR" sz="1100" dirty="0" err="1"/>
              <a:t>pede</a:t>
            </a:r>
            <a:r>
              <a:rPr lang="fr-FR" sz="1100" dirty="0"/>
              <a:t> </a:t>
            </a:r>
            <a:r>
              <a:rPr lang="fr-FR" sz="1100" dirty="0" err="1"/>
              <a:t>justo</a:t>
            </a:r>
            <a:r>
              <a:rPr lang="fr-FR" sz="1100" dirty="0"/>
              <a:t>, </a:t>
            </a:r>
            <a:r>
              <a:rPr lang="fr-FR" sz="1100" dirty="0" err="1" smtClean="0"/>
              <a:t>fring</a:t>
            </a:r>
            <a:endParaRPr lang="fr-FR" sz="1100" dirty="0" smtClean="0"/>
          </a:p>
          <a:p>
            <a:pPr algn="just"/>
            <a:endParaRPr lang="fr-FR" sz="1100" dirty="0"/>
          </a:p>
          <a:p>
            <a:pPr algn="just"/>
            <a:r>
              <a:rPr lang="fr-FR" sz="1100" dirty="0" smtClean="0">
                <a:latin typeface="Eras Medium ITC" panose="020B0602030504020804" pitchFamily="34" charset="0"/>
              </a:rPr>
              <a:t>Formule de politesse,</a:t>
            </a:r>
          </a:p>
          <a:p>
            <a:pPr algn="just"/>
            <a:r>
              <a:rPr lang="fr-FR" sz="1100" dirty="0" smtClean="0">
                <a:latin typeface="Eras Medium ITC" panose="020B0602030504020804" pitchFamily="34" charset="0"/>
              </a:rPr>
              <a:t>Signature</a:t>
            </a:r>
            <a:endParaRPr lang="fr-FR" sz="1100" dirty="0">
              <a:latin typeface="Eras Medium ITC" panose="020B06020305040208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417" y="938839"/>
            <a:ext cx="1116310" cy="115573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3665502" y="44624"/>
            <a:ext cx="226857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2 </a:t>
            </a:r>
            <a:r>
              <a:rPr lang="fr-FR" sz="1200" smtClean="0">
                <a:solidFill>
                  <a:srgbClr val="2B69AD">
                    <a:alpha val="30000"/>
                  </a:srgbClr>
                </a:solidFill>
              </a:rPr>
              <a:t>: Réalisation technique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35608" y="1484784"/>
            <a:ext cx="7406640" cy="1728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en-GB" sz="48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Partie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3:</a:t>
            </a:r>
            <a:b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</a:br>
            <a:r>
              <a:rPr lang="fr-FR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Prochaines</a:t>
            </a:r>
            <a:r>
              <a:rPr lang="en-GB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 </a:t>
            </a:r>
            <a:r>
              <a:rPr lang="fr-FR" sz="48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étapes</a:t>
            </a:r>
            <a:endParaRPr lang="fr-FR" sz="48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608" y="1868760"/>
            <a:ext cx="7498080" cy="4800600"/>
          </a:xfrm>
          <a:noFill/>
        </p:spPr>
        <p:txBody>
          <a:bodyPr>
            <a:normAutofit/>
          </a:bodyPr>
          <a:lstStyle/>
          <a:p>
            <a:r>
              <a:rPr lang="fr-FR" sz="2800" dirty="0" smtClean="0">
                <a:latin typeface="Eras Medium ITC" charset="0"/>
                <a:ea typeface="Eras Medium ITC" charset="0"/>
                <a:cs typeface="Eras Medium ITC" charset="0"/>
              </a:rPr>
              <a:t>Conception et réalisation du bâti</a:t>
            </a:r>
          </a:p>
          <a:p>
            <a:r>
              <a:rPr lang="fr-FR" sz="2800" dirty="0" smtClean="0">
                <a:latin typeface="Eras Medium ITC" charset="0"/>
                <a:ea typeface="Eras Medium ITC" charset="0"/>
                <a:cs typeface="Eras Medium ITC" charset="0"/>
              </a:rPr>
              <a:t>Montage du moteur + guidage sur le bâti</a:t>
            </a:r>
          </a:p>
          <a:p>
            <a:r>
              <a:rPr lang="fr-FR" sz="2800" dirty="0" smtClean="0">
                <a:latin typeface="Eras Medium ITC" charset="0"/>
                <a:ea typeface="Eras Medium ITC" charset="0"/>
                <a:cs typeface="Eras Medium ITC" charset="0"/>
              </a:rPr>
              <a:t>Asservissement en tension de la corde</a:t>
            </a:r>
          </a:p>
          <a:p>
            <a:r>
              <a:rPr lang="fr-FR" sz="2800" dirty="0" smtClean="0">
                <a:latin typeface="Eras Medium ITC" charset="0"/>
                <a:ea typeface="Eras Medium ITC" charset="0"/>
                <a:cs typeface="Eras Medium ITC" charset="0"/>
              </a:rPr>
              <a:t>Carte électronique réalisée par les BTS</a:t>
            </a:r>
          </a:p>
          <a:p>
            <a:r>
              <a:rPr lang="fr-FR" sz="2800" dirty="0" smtClean="0">
                <a:latin typeface="Eras Medium ITC" charset="0"/>
                <a:ea typeface="Eras Medium ITC" charset="0"/>
                <a:cs typeface="Eras Medium ITC" charset="0"/>
              </a:rPr>
              <a:t>Interprétation du langage MIDI</a:t>
            </a:r>
          </a:p>
          <a:p>
            <a:r>
              <a:rPr lang="fr-FR" sz="2800" dirty="0" smtClean="0">
                <a:latin typeface="Eras Medium ITC" charset="0"/>
                <a:ea typeface="Eras Medium ITC" charset="0"/>
                <a:cs typeface="Eras Medium ITC" charset="0"/>
              </a:rPr>
              <a:t>Assemblage</a:t>
            </a:r>
          </a:p>
          <a:p>
            <a:endParaRPr lang="fr-FR" sz="2800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778513" y="78988"/>
            <a:ext cx="204254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Prochaines étapes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Travail technique à venir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49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440160" y="1944216"/>
            <a:ext cx="8028384" cy="5661248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fr-FR" b="1" i="1" dirty="0" smtClean="0">
                <a:latin typeface="Eras Medium ITC" charset="0"/>
                <a:ea typeface="Eras Medium ITC" charset="0"/>
                <a:cs typeface="Eras Medium ITC" charset="0"/>
              </a:rPr>
              <a:t>La communication </a:t>
            </a:r>
            <a:endParaRPr lang="fr-FR" i="1" dirty="0" smtClean="0">
              <a:latin typeface="Eras Medium ITC" charset="0"/>
              <a:ea typeface="Eras Medium ITC" charset="0"/>
              <a:cs typeface="Eras Medium ITC" charset="0"/>
            </a:endParaRPr>
          </a:p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Newsletters 2 et 3</a:t>
            </a:r>
          </a:p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Film</a:t>
            </a:r>
          </a:p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Site web marketing</a:t>
            </a:r>
          </a:p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Mode d’emploi ; Plaquette</a:t>
            </a:r>
          </a:p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Affiche(s)</a:t>
            </a: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778513" y="78988"/>
            <a:ext cx="204254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Prochaines étapes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15616" y="116632"/>
            <a:ext cx="8028384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Promotion de la </a:t>
            </a:r>
            <a:r>
              <a:rPr lang="fr-FR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GuitarElec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45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222238"/>
            <a:ext cx="7429499" cy="147857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IV. Les améliorations possibles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95400" y="2362200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Objectif : stopper la vibration – étouffer le son entre deux notes pour plus de clarté</a:t>
            </a:r>
          </a:p>
          <a:p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Une solution envisagée : Servomoteur, sur le modèle du système plectre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115616" y="3657600"/>
            <a:ext cx="8028384" cy="56612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2296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fr-FR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Eras Medium ITC" panose="020B0602030504020804" pitchFamily="34" charset="0"/>
              <a:ea typeface="+mn-ea"/>
              <a:cs typeface="+mn-cs"/>
            </a:endParaRPr>
          </a:p>
          <a:p>
            <a:pPr marL="82296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fr-FR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Medium ITC" panose="020B06020305040208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115616" y="1829544"/>
            <a:ext cx="8028384" cy="5661248"/>
          </a:xfrm>
        </p:spPr>
        <p:txBody>
          <a:bodyPr>
            <a:normAutofit/>
          </a:bodyPr>
          <a:lstStyle/>
          <a:p>
            <a:pPr marL="596646" indent="-514350">
              <a:buAutoNum type="alphaLcParenR"/>
            </a:pPr>
            <a:r>
              <a:rPr lang="fr-FR" sz="2500" dirty="0" smtClean="0">
                <a:latin typeface="Eras Medium ITC" panose="020B0602030504020804" pitchFamily="34" charset="0"/>
              </a:rPr>
              <a:t>Le système frein</a:t>
            </a:r>
          </a:p>
          <a:p>
            <a:pPr marL="596646" indent="-514350">
              <a:buAutoNum type="alphaLcParenR"/>
            </a:pPr>
            <a:endParaRPr lang="fr-FR" sz="2500" dirty="0" smtClean="0">
              <a:latin typeface="Eras Medium ITC" panose="020B0602030504020804" pitchFamily="34" charset="0"/>
            </a:endParaRPr>
          </a:p>
          <a:p>
            <a:pPr marL="596646" indent="-514350">
              <a:buAutoNum type="alphaLcParenR"/>
            </a:pPr>
            <a:endParaRPr lang="fr-FR" sz="2500" dirty="0" smtClean="0">
              <a:latin typeface="Eras Medium ITC" panose="020B0602030504020804" pitchFamily="34" charset="0"/>
            </a:endParaRPr>
          </a:p>
          <a:p>
            <a:pPr marL="596646" indent="-514350">
              <a:buAutoNum type="alphaLcParenR"/>
            </a:pPr>
            <a:endParaRPr lang="fr-FR" sz="2500" dirty="0" smtClean="0">
              <a:latin typeface="Eras Medium ITC" panose="020B0602030504020804" pitchFamily="34" charset="0"/>
            </a:endParaRPr>
          </a:p>
          <a:p>
            <a:pPr marL="596646" indent="-514350">
              <a:buAutoNum type="alphaLcParenR"/>
            </a:pPr>
            <a:r>
              <a:rPr lang="fr-FR" sz="2500" dirty="0" smtClean="0">
                <a:latin typeface="Eras Medium ITC" panose="020B0602030504020804" pitchFamily="34" charset="0"/>
              </a:rPr>
              <a:t>Jouer en « live »</a:t>
            </a:r>
          </a:p>
          <a:p>
            <a:pPr marL="596646" indent="-514350">
              <a:buAutoNum type="alphaLcParenR"/>
            </a:pPr>
            <a:r>
              <a:rPr lang="fr-FR" sz="2500" dirty="0" smtClean="0">
                <a:latin typeface="Eras Medium ITC" panose="020B0602030504020804" pitchFamily="34" charset="0"/>
              </a:rPr>
              <a:t>Mettre une deuxième corde</a:t>
            </a:r>
          </a:p>
          <a:p>
            <a:pPr marL="82296" indent="0">
              <a:buNone/>
            </a:pPr>
            <a:endParaRPr lang="fr-FR" sz="2500" dirty="0" smtClean="0">
              <a:latin typeface="Eras Medium ITC" panose="020B0602030504020804" pitchFamily="34" charset="0"/>
            </a:endParaRPr>
          </a:p>
          <a:p>
            <a:pPr marL="82296" indent="0">
              <a:buNone/>
            </a:pPr>
            <a:r>
              <a:rPr lang="fr-FR" sz="2500" dirty="0" smtClean="0">
                <a:latin typeface="Eras Medium ITC" panose="020B0602030504020804" pitchFamily="34" charset="0"/>
              </a:rPr>
              <a:t>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295400" y="4724400"/>
            <a:ext cx="6934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 Deux cordes fixées cote à cote</a:t>
            </a:r>
          </a:p>
          <a:p>
            <a:pPr>
              <a:buFontTx/>
              <a:buChar char="-"/>
            </a:pP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 Un seul chevalet imposant une même longueur utile de vibration pour les deux cordes</a:t>
            </a:r>
          </a:p>
          <a:p>
            <a:pPr>
              <a:buFontTx/>
              <a:buChar char="-"/>
            </a:pP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 Jouer sur le deuxième paramètre </a:t>
            </a:r>
            <a:b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</a:br>
            <a:r>
              <a:rPr lang="fr-FR" dirty="0" smtClean="0">
                <a:latin typeface="Eras Medium ITC" charset="0"/>
                <a:ea typeface="Eras Medium ITC" charset="0"/>
                <a:cs typeface="Eras Medium ITC" charset="0"/>
              </a:rPr>
              <a:t>Ajustement de la tension de la deuxième corde</a:t>
            </a:r>
          </a:p>
          <a:p>
            <a:pPr>
              <a:buFontTx/>
              <a:buChar char="-"/>
            </a:pPr>
            <a:endParaRPr lang="fr-FR" dirty="0" smtClean="0">
              <a:latin typeface="Eras Medium ITC" charset="0"/>
              <a:ea typeface="Eras Medium ITC" charset="0"/>
              <a:cs typeface="Eras Medium ITC" charset="0"/>
            </a:endParaRPr>
          </a:p>
          <a:p>
            <a:pPr>
              <a:buFontTx/>
              <a:buChar char="-"/>
            </a:pPr>
            <a:endParaRPr lang="fr-FR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59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778513" y="78988"/>
            <a:ext cx="2042547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3 : Prochaines étapes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96144" y="1484784"/>
            <a:ext cx="7772400" cy="720080"/>
          </a:xfrm>
        </p:spPr>
        <p:txBody>
          <a:bodyPr>
            <a:normAutofit/>
          </a:bodyPr>
          <a:lstStyle/>
          <a:p>
            <a:r>
              <a:rPr lang="fr-FR" sz="36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Le projet KMEL ROBOTICS</a:t>
            </a:r>
            <a:endParaRPr lang="fr-FR" sz="36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Soutenance Méca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5723" y="2312426"/>
            <a:ext cx="7489631" cy="4212918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I. Pourquoi ce projet ?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51515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64096" y="1886967"/>
            <a:ext cx="7772400" cy="821953"/>
          </a:xfrm>
        </p:spPr>
        <p:txBody>
          <a:bodyPr>
            <a:normAutofit fontScale="90000"/>
          </a:bodyPr>
          <a:lstStyle/>
          <a:p>
            <a:r>
              <a:rPr lang="fr-FR" sz="6000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Soutenance de </a:t>
            </a:r>
            <a:r>
              <a:rPr lang="fr-FR" sz="6000" b="1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mi-projet</a:t>
            </a:r>
            <a:endParaRPr lang="fr-FR" sz="6000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979712" y="3068960"/>
            <a:ext cx="4536504" cy="1008112"/>
          </a:xfrm>
        </p:spPr>
        <p:txBody>
          <a:bodyPr>
            <a:noAutofit/>
          </a:bodyPr>
          <a:lstStyle/>
          <a:p>
            <a:r>
              <a:rPr lang="fr-FR" sz="7200" dirty="0" err="1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GuitarElec</a:t>
            </a:r>
            <a:endParaRPr lang="fr-FR" sz="7200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11674" y="6132933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rPr>
              <a:t>21/01/2016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60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0621" r="9091" b="9379"/>
          <a:stretch/>
        </p:blipFill>
        <p:spPr>
          <a:xfrm>
            <a:off x="1475656" y="470533"/>
            <a:ext cx="1296144" cy="7920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07441"/>
            <a:ext cx="2390775" cy="8477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01650"/>
            <a:ext cx="1149246" cy="1059305"/>
          </a:xfrm>
          <a:prstGeom prst="rect">
            <a:avLst/>
          </a:prstGeom>
        </p:spPr>
      </p:pic>
      <p:pic>
        <p:nvPicPr>
          <p:cNvPr id="1026" name="Picture 2" descr="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60276"/>
            <a:ext cx="14763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1734102" y="2605242"/>
            <a:ext cx="1685770" cy="3201259"/>
            <a:chOff x="1331640" y="1644261"/>
            <a:chExt cx="1329288" cy="2524304"/>
          </a:xfrm>
        </p:grpSpPr>
        <p:grpSp>
          <p:nvGrpSpPr>
            <p:cNvPr id="15" name="Groupe 14"/>
            <p:cNvGrpSpPr/>
            <p:nvPr/>
          </p:nvGrpSpPr>
          <p:grpSpPr>
            <a:xfrm>
              <a:off x="1331640" y="2057320"/>
              <a:ext cx="1329288" cy="2111245"/>
              <a:chOff x="2287074" y="1930632"/>
              <a:chExt cx="1329288" cy="2111245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92152" y="1930632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2287074" y="3774915"/>
                <a:ext cx="1326042" cy="266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 smtClean="0">
                    <a:latin typeface="Eras Medium ITC" panose="020B0602030504020804" pitchFamily="34" charset="0"/>
                  </a:rPr>
                  <a:t>Benoit de Malet</a:t>
                </a:r>
                <a:endParaRPr lang="fr-FR" sz="16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24" name="ZoneTexte 23"/>
            <p:cNvSpPr txBox="1"/>
            <p:nvPr/>
          </p:nvSpPr>
          <p:spPr>
            <a:xfrm>
              <a:off x="1331640" y="1644261"/>
              <a:ext cx="1326042" cy="266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>
                  <a:latin typeface="Eras Medium ITC" panose="020B0602030504020804" pitchFamily="34" charset="0"/>
                </a:rPr>
                <a:t>Chef de Projet</a:t>
              </a:r>
              <a:endParaRPr lang="fr-FR" sz="16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3995936" y="2420888"/>
            <a:ext cx="1955862" cy="3280698"/>
            <a:chOff x="4564524" y="109010"/>
            <a:chExt cx="1466162" cy="2622220"/>
          </a:xfrm>
        </p:grpSpPr>
        <p:grpSp>
          <p:nvGrpSpPr>
            <p:cNvPr id="18" name="Groupe 17"/>
            <p:cNvGrpSpPr/>
            <p:nvPr/>
          </p:nvGrpSpPr>
          <p:grpSpPr>
            <a:xfrm>
              <a:off x="4644008" y="676015"/>
              <a:ext cx="1326042" cy="2055215"/>
              <a:chOff x="5528930" y="272707"/>
              <a:chExt cx="1326042" cy="2055215"/>
            </a:xfrm>
          </p:grpSpPr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8930" y="272707"/>
                <a:ext cx="1324209" cy="1832899"/>
              </a:xfrm>
              <a:prstGeom prst="rect">
                <a:avLst/>
              </a:prstGeom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5528930" y="2057320"/>
                <a:ext cx="1326042" cy="270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 smtClean="0">
                    <a:latin typeface="Eras Medium ITC" panose="020B0602030504020804" pitchFamily="34" charset="0"/>
                  </a:rPr>
                  <a:t>Solène de </a:t>
                </a:r>
                <a:r>
                  <a:rPr lang="fr-FR" sz="1600" b="1" dirty="0" err="1" smtClean="0">
                    <a:latin typeface="Eras Medium ITC" panose="020B0602030504020804" pitchFamily="34" charset="0"/>
                  </a:rPr>
                  <a:t>Percin</a:t>
                </a:r>
                <a:endParaRPr lang="fr-FR" sz="16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26" name="ZoneTexte 25"/>
            <p:cNvSpPr txBox="1"/>
            <p:nvPr/>
          </p:nvSpPr>
          <p:spPr>
            <a:xfrm>
              <a:off x="4564524" y="109010"/>
              <a:ext cx="1466162" cy="467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>
                  <a:latin typeface="Eras Medium ITC" panose="020B0602030504020804" pitchFamily="34" charset="0"/>
                </a:rPr>
                <a:t>Responsable communication</a:t>
              </a:r>
              <a:endParaRPr lang="fr-FR" sz="1600" b="1" dirty="0">
                <a:latin typeface="Eras Medium ITC" panose="020B0602030504020804" pitchFamily="34" charset="0"/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6444206" y="2561785"/>
            <a:ext cx="2016226" cy="3222695"/>
            <a:chOff x="6242905" y="164097"/>
            <a:chExt cx="1605445" cy="2566109"/>
          </a:xfrm>
        </p:grpSpPr>
        <p:grpSp>
          <p:nvGrpSpPr>
            <p:cNvPr id="21" name="Groupe 20"/>
            <p:cNvGrpSpPr/>
            <p:nvPr/>
          </p:nvGrpSpPr>
          <p:grpSpPr>
            <a:xfrm>
              <a:off x="6242905" y="632230"/>
              <a:ext cx="1605445" cy="2097976"/>
              <a:chOff x="7170366" y="226671"/>
              <a:chExt cx="1605445" cy="2097976"/>
            </a:xfrm>
          </p:grpSpPr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6870" y="226671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7170366" y="2055069"/>
                <a:ext cx="1605445" cy="269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 smtClean="0">
                    <a:latin typeface="Eras Medium ITC" panose="020B0602030504020804" pitchFamily="34" charset="0"/>
                  </a:rPr>
                  <a:t>Cyprien d’Harcourt</a:t>
                </a:r>
                <a:endParaRPr lang="fr-FR" sz="16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25" name="ZoneTexte 24"/>
            <p:cNvSpPr txBox="1"/>
            <p:nvPr/>
          </p:nvSpPr>
          <p:spPr>
            <a:xfrm>
              <a:off x="6359408" y="164097"/>
              <a:ext cx="1324211" cy="46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>
                  <a:latin typeface="Eras Medium ITC" panose="020B0602030504020804" pitchFamily="34" charset="0"/>
                </a:rPr>
                <a:t>Responsable achats</a:t>
              </a:r>
              <a:endParaRPr lang="fr-FR" sz="1600" b="1" dirty="0">
                <a:latin typeface="Eras Medium ITC" panose="020B0602030504020804" pitchFamily="34" charset="0"/>
              </a:endParaRPr>
            </a:p>
          </p:txBody>
        </p:sp>
      </p:grpSp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15616" y="1556792"/>
            <a:ext cx="6696744" cy="792088"/>
          </a:xfrm>
        </p:spPr>
        <p:txBody>
          <a:bodyPr>
            <a:normAutofit/>
          </a:bodyPr>
          <a:lstStyle/>
          <a:p>
            <a:r>
              <a:rPr lang="fr-FR" sz="3200" b="1" dirty="0" smtClean="0"/>
              <a:t>Les responsables</a:t>
            </a:r>
            <a:endParaRPr lang="fr-FR" sz="3200" b="1" dirty="0"/>
          </a:p>
        </p:txBody>
      </p:sp>
      <p:sp>
        <p:nvSpPr>
          <p:cNvPr id="32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Présentation de l’équipe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36" name="ZoneTexte 35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7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35" name="Titre 1"/>
          <p:cNvSpPr>
            <a:spLocks noGrp="1"/>
          </p:cNvSpPr>
          <p:nvPr>
            <p:ph type="title"/>
          </p:nvPr>
        </p:nvSpPr>
        <p:spPr>
          <a:xfrm>
            <a:off x="1241967" y="310667"/>
            <a:ext cx="3762437" cy="792088"/>
          </a:xfrm>
        </p:spPr>
        <p:txBody>
          <a:bodyPr>
            <a:normAutofit fontScale="90000"/>
          </a:bodyPr>
          <a:lstStyle/>
          <a:p>
            <a:r>
              <a:rPr lang="fr-FR" sz="3600" b="1" dirty="0"/>
              <a:t>Une répartition des tâches</a:t>
            </a:r>
          </a:p>
        </p:txBody>
      </p:sp>
      <p:grpSp>
        <p:nvGrpSpPr>
          <p:cNvPr id="37" name="Groupe 36"/>
          <p:cNvGrpSpPr/>
          <p:nvPr/>
        </p:nvGrpSpPr>
        <p:grpSpPr>
          <a:xfrm>
            <a:off x="1327111" y="1366058"/>
            <a:ext cx="2808312" cy="4896544"/>
            <a:chOff x="1331640" y="1628800"/>
            <a:chExt cx="2808312" cy="4896544"/>
          </a:xfrm>
        </p:grpSpPr>
        <p:grpSp>
          <p:nvGrpSpPr>
            <p:cNvPr id="3" name="Groupe 2"/>
            <p:cNvGrpSpPr/>
            <p:nvPr/>
          </p:nvGrpSpPr>
          <p:grpSpPr>
            <a:xfrm>
              <a:off x="1443128" y="2370754"/>
              <a:ext cx="1103597" cy="1863351"/>
              <a:chOff x="611560" y="1950492"/>
              <a:chExt cx="1398050" cy="2360517"/>
            </a:xfrm>
          </p:grpSpPr>
          <p:pic>
            <p:nvPicPr>
              <p:cNvPr id="4" name="Image 3" title="Thibault Alexandre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8576" y="1950492"/>
                <a:ext cx="1311034" cy="1814663"/>
              </a:xfrm>
              <a:prstGeom prst="rect">
                <a:avLst/>
              </a:prstGeom>
            </p:spPr>
          </p:pic>
          <p:sp>
            <p:nvSpPr>
              <p:cNvPr id="2" name="ZoneTexte 1"/>
              <p:cNvSpPr txBox="1"/>
              <p:nvPr/>
            </p:nvSpPr>
            <p:spPr>
              <a:xfrm>
                <a:off x="611560" y="3765156"/>
                <a:ext cx="1391521" cy="545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>
                    <a:latin typeface="Eras Medium ITC" panose="020B0602030504020804" pitchFamily="34" charset="0"/>
                  </a:rPr>
                  <a:t>Thibault Alexandre</a:t>
                </a:r>
                <a:endParaRPr lang="fr-FR" sz="1100" b="1" dirty="0">
                  <a:latin typeface="Eras Medium ITC" panose="020B0602030504020804" pitchFamily="34" charset="0"/>
                </a:endParaRP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2902145" y="2370754"/>
              <a:ext cx="1107471" cy="1866255"/>
              <a:chOff x="2287074" y="1930632"/>
              <a:chExt cx="1329288" cy="2397923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92152" y="1930632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15" name="ZoneTexte 14"/>
              <p:cNvSpPr txBox="1"/>
              <p:nvPr/>
            </p:nvSpPr>
            <p:spPr>
              <a:xfrm>
                <a:off x="2287074" y="3774915"/>
                <a:ext cx="1326042" cy="553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>
                    <a:latin typeface="Eras Medium ITC" panose="020B0602030504020804" pitchFamily="34" charset="0"/>
                  </a:rPr>
                  <a:t>Benoit de Malet</a:t>
                </a:r>
                <a:endParaRPr lang="fr-FR" sz="1100" b="1" dirty="0">
                  <a:latin typeface="Eras Medium ITC" panose="020B0602030504020804" pitchFamily="34" charset="0"/>
                </a:endParaRPr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1443129" y="4526359"/>
              <a:ext cx="1168000" cy="1682699"/>
              <a:chOff x="624677" y="4347263"/>
              <a:chExt cx="1441992" cy="2077431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3568" y="4347263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624677" y="6163084"/>
                <a:ext cx="14419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>
                    <a:latin typeface="Eras Medium ITC" panose="020B0602030504020804" pitchFamily="34" charset="0"/>
                  </a:rPr>
                  <a:t>Capucine </a:t>
                </a:r>
                <a:r>
                  <a:rPr lang="fr-FR" sz="1100" b="1" dirty="0" err="1" smtClean="0">
                    <a:latin typeface="Eras Medium ITC" panose="020B0602030504020804" pitchFamily="34" charset="0"/>
                  </a:rPr>
                  <a:t>Momméja</a:t>
                </a:r>
                <a:endParaRPr lang="fr-FR" sz="1100" b="1" dirty="0">
                  <a:latin typeface="Eras Medium ITC" panose="020B0602030504020804" pitchFamily="34" charset="0"/>
                </a:endParaRP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2902145" y="4526359"/>
              <a:ext cx="1104767" cy="1728869"/>
              <a:chOff x="2327235" y="4309391"/>
              <a:chExt cx="1326042" cy="2075146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27235" y="4309391"/>
                <a:ext cx="1311033" cy="1814662"/>
              </a:xfrm>
              <a:prstGeom prst="rect">
                <a:avLst/>
              </a:prstGeom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2327235" y="6122927"/>
                <a:ext cx="1326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>
                    <a:latin typeface="Eras Medium ITC" panose="020B0602030504020804" pitchFamily="34" charset="0"/>
                  </a:rPr>
                  <a:t>Jean-Charles Lévy</a:t>
                </a:r>
                <a:endParaRPr lang="fr-FR" sz="11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33" name="ZoneTexte 32"/>
            <p:cNvSpPr txBox="1"/>
            <p:nvPr/>
          </p:nvSpPr>
          <p:spPr>
            <a:xfrm>
              <a:off x="1449079" y="1700808"/>
              <a:ext cx="2628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latin typeface="Eras Medium ITC" panose="020B0602030504020804" pitchFamily="34" charset="0"/>
                </a:rPr>
                <a:t>Une partie électronique et informatique</a:t>
              </a:r>
              <a:endParaRPr lang="fr-FR" b="1" dirty="0">
                <a:latin typeface="Eras Medium ITC" panose="020B06020305040208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31640" y="1628800"/>
              <a:ext cx="2808312" cy="48965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4788024" y="476672"/>
            <a:ext cx="2953472" cy="5904656"/>
            <a:chOff x="5868144" y="508030"/>
            <a:chExt cx="3024336" cy="6233338"/>
          </a:xfrm>
        </p:grpSpPr>
        <p:grpSp>
          <p:nvGrpSpPr>
            <p:cNvPr id="28" name="Groupe 27"/>
            <p:cNvGrpSpPr/>
            <p:nvPr/>
          </p:nvGrpSpPr>
          <p:grpSpPr>
            <a:xfrm>
              <a:off x="7596336" y="2929537"/>
              <a:ext cx="1045932" cy="1645458"/>
              <a:chOff x="7313338" y="2343907"/>
              <a:chExt cx="1326042" cy="208612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14254" y="2343907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7313338" y="4168423"/>
                <a:ext cx="1326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>
                    <a:latin typeface="Eras Medium ITC" panose="020B0602030504020804" pitchFamily="34" charset="0"/>
                  </a:rPr>
                  <a:t>Serena Delgado</a:t>
                </a:r>
                <a:endParaRPr lang="fr-FR" sz="1100" b="1" dirty="0">
                  <a:latin typeface="Eras Medium ITC" panose="020B0602030504020804" pitchFamily="34" charset="0"/>
                </a:endParaRPr>
              </a:p>
            </p:txBody>
          </p:sp>
        </p:grpSp>
        <p:grpSp>
          <p:nvGrpSpPr>
            <p:cNvPr id="25" name="Groupe 24"/>
            <p:cNvGrpSpPr/>
            <p:nvPr/>
          </p:nvGrpSpPr>
          <p:grpSpPr>
            <a:xfrm>
              <a:off x="6118356" y="898017"/>
              <a:ext cx="1045932" cy="1650294"/>
              <a:chOff x="5528930" y="226672"/>
              <a:chExt cx="1326042" cy="2092258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8930" y="226672"/>
                <a:ext cx="1324209" cy="1832899"/>
              </a:xfrm>
              <a:prstGeom prst="rect">
                <a:avLst/>
              </a:prstGeom>
            </p:spPr>
          </p:pic>
          <p:sp>
            <p:nvSpPr>
              <p:cNvPr id="18" name="ZoneTexte 17"/>
              <p:cNvSpPr txBox="1"/>
              <p:nvPr/>
            </p:nvSpPr>
            <p:spPr>
              <a:xfrm>
                <a:off x="5528930" y="2057320"/>
                <a:ext cx="1326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/>
                  <a:t>Solène de </a:t>
                </a:r>
                <a:r>
                  <a:rPr lang="fr-FR" sz="1100" b="1" dirty="0" err="1" smtClean="0"/>
                  <a:t>Percin</a:t>
                </a:r>
                <a:endParaRPr lang="fr-FR" sz="1100" b="1" dirty="0"/>
              </a:p>
            </p:txBody>
          </p:sp>
        </p:grpSp>
        <p:grpSp>
          <p:nvGrpSpPr>
            <p:cNvPr id="26" name="Groupe 25"/>
            <p:cNvGrpSpPr/>
            <p:nvPr/>
          </p:nvGrpSpPr>
          <p:grpSpPr>
            <a:xfrm>
              <a:off x="7545762" y="916384"/>
              <a:ext cx="1152128" cy="1648520"/>
              <a:chOff x="7233548" y="226671"/>
              <a:chExt cx="1460678" cy="2090008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6870" y="226671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19" name="ZoneTexte 18"/>
              <p:cNvSpPr txBox="1"/>
              <p:nvPr/>
            </p:nvSpPr>
            <p:spPr>
              <a:xfrm>
                <a:off x="7233548" y="2055069"/>
                <a:ext cx="146067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>
                    <a:latin typeface="Eras Medium ITC" panose="020B0602030504020804" pitchFamily="34" charset="0"/>
                  </a:rPr>
                  <a:t>Cyprien d’Harcourt</a:t>
                </a:r>
                <a:endParaRPr lang="fr-FR" sz="1100" b="1" dirty="0">
                  <a:latin typeface="Eras Medium ITC" panose="020B0602030504020804" pitchFamily="34" charset="0"/>
                </a:endParaRPr>
              </a:p>
            </p:txBody>
          </p:sp>
        </p:grpSp>
        <p:grpSp>
          <p:nvGrpSpPr>
            <p:cNvPr id="27" name="Groupe 26"/>
            <p:cNvGrpSpPr/>
            <p:nvPr/>
          </p:nvGrpSpPr>
          <p:grpSpPr>
            <a:xfrm>
              <a:off x="6116522" y="2930833"/>
              <a:ext cx="1045933" cy="1650295"/>
              <a:chOff x="5528929" y="2335523"/>
              <a:chExt cx="1326043" cy="2092259"/>
            </a:xfrm>
          </p:grpSpPr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8929" y="2335523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5528930" y="4166172"/>
                <a:ext cx="1326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>
                    <a:latin typeface="Eras Medium ITC" panose="020B0602030504020804" pitchFamily="34" charset="0"/>
                  </a:rPr>
                  <a:t>Tommy </a:t>
                </a:r>
                <a:r>
                  <a:rPr lang="fr-FR" sz="1100" b="1" dirty="0" err="1" smtClean="0">
                    <a:latin typeface="Eras Medium ITC" panose="020B0602030504020804" pitchFamily="34" charset="0"/>
                  </a:rPr>
                  <a:t>Kopp</a:t>
                </a:r>
                <a:endParaRPr lang="fr-FR" sz="1100" b="1" dirty="0">
                  <a:latin typeface="Eras Medium ITC" panose="020B0602030504020804" pitchFamily="34" charset="0"/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6118356" y="4827582"/>
              <a:ext cx="1045932" cy="1651044"/>
              <a:chOff x="5506272" y="4581128"/>
              <a:chExt cx="1326042" cy="2093208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08104" y="4581128"/>
                <a:ext cx="1324210" cy="1832900"/>
              </a:xfrm>
              <a:prstGeom prst="rect">
                <a:avLst/>
              </a:prstGeom>
            </p:spPr>
          </p:pic>
          <p:sp>
            <p:nvSpPr>
              <p:cNvPr id="22" name="ZoneTexte 21"/>
              <p:cNvSpPr txBox="1"/>
              <p:nvPr/>
            </p:nvSpPr>
            <p:spPr>
              <a:xfrm>
                <a:off x="5506272" y="6412726"/>
                <a:ext cx="1326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>
                    <a:latin typeface="Eras Medium ITC" panose="020B0602030504020804" pitchFamily="34" charset="0"/>
                  </a:rPr>
                  <a:t>Paul </a:t>
                </a:r>
                <a:r>
                  <a:rPr lang="fr-FR" sz="1100" b="1" dirty="0" err="1" smtClean="0">
                    <a:latin typeface="Eras Medium ITC" panose="020B0602030504020804" pitchFamily="34" charset="0"/>
                  </a:rPr>
                  <a:t>Jennepin</a:t>
                </a:r>
                <a:endParaRPr lang="fr-FR" sz="1100" b="1" dirty="0">
                  <a:latin typeface="Eras Medium ITC" panose="020B0602030504020804" pitchFamily="34" charset="0"/>
                </a:endParaRPr>
              </a:p>
            </p:txBody>
          </p:sp>
        </p:grpSp>
        <p:grpSp>
          <p:nvGrpSpPr>
            <p:cNvPr id="32" name="Groupe 31"/>
            <p:cNvGrpSpPr/>
            <p:nvPr/>
          </p:nvGrpSpPr>
          <p:grpSpPr>
            <a:xfrm>
              <a:off x="7588630" y="4827756"/>
              <a:ext cx="1050565" cy="1650870"/>
              <a:chOff x="7310401" y="4581128"/>
              <a:chExt cx="1331916" cy="2092988"/>
            </a:xfrm>
          </p:grpSpPr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10401" y="4581128"/>
                <a:ext cx="1331916" cy="1843566"/>
              </a:xfrm>
              <a:prstGeom prst="rect">
                <a:avLst/>
              </a:prstGeom>
            </p:spPr>
          </p:pic>
          <p:sp>
            <p:nvSpPr>
              <p:cNvPr id="23" name="ZoneTexte 22"/>
              <p:cNvSpPr txBox="1"/>
              <p:nvPr/>
            </p:nvSpPr>
            <p:spPr>
              <a:xfrm>
                <a:off x="7316275" y="6412506"/>
                <a:ext cx="1326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smtClean="0">
                    <a:latin typeface="Eras Medium ITC" panose="020B0602030504020804" pitchFamily="34" charset="0"/>
                  </a:rPr>
                  <a:t>Roxane </a:t>
                </a:r>
                <a:r>
                  <a:rPr lang="fr-FR" sz="1100" b="1" dirty="0" err="1" smtClean="0">
                    <a:latin typeface="Eras Medium ITC" panose="020B0602030504020804" pitchFamily="34" charset="0"/>
                  </a:rPr>
                  <a:t>Laigle</a:t>
                </a:r>
                <a:endParaRPr lang="fr-FR" sz="1100" b="1" dirty="0">
                  <a:latin typeface="Eras Medium ITC" panose="020B0602030504020804" pitchFamily="34" charset="0"/>
                </a:endParaRPr>
              </a:p>
            </p:txBody>
          </p:sp>
        </p:grpSp>
        <p:sp>
          <p:nvSpPr>
            <p:cNvPr id="34" name="ZoneTexte 33"/>
            <p:cNvSpPr txBox="1"/>
            <p:nvPr/>
          </p:nvSpPr>
          <p:spPr>
            <a:xfrm>
              <a:off x="6119801" y="508030"/>
              <a:ext cx="2512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latin typeface="Eras Medium ITC" panose="020B0602030504020804" pitchFamily="34" charset="0"/>
                </a:rPr>
                <a:t>Une partie mécanique</a:t>
              </a:r>
              <a:endParaRPr lang="fr-FR" b="1" dirty="0">
                <a:latin typeface="Eras Medium ITC" panose="020B06020305040208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68144" y="508030"/>
              <a:ext cx="3024336" cy="62333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0" name="ZoneTexte 39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8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496" y="5127024"/>
            <a:ext cx="1402504" cy="1452030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15616" y="1412776"/>
            <a:ext cx="6696744" cy="792088"/>
          </a:xfrm>
        </p:spPr>
        <p:txBody>
          <a:bodyPr>
            <a:normAutofit/>
          </a:bodyPr>
          <a:lstStyle/>
          <a:p>
            <a:r>
              <a:rPr lang="fr-FR" sz="3200" b="1" dirty="0" smtClean="0"/>
              <a:t>Les BTS CPI</a:t>
            </a:r>
            <a:endParaRPr lang="fr-FR" sz="32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9" y="2192216"/>
            <a:ext cx="5598455" cy="362074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116218" y="5812956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latin typeface="Eras Medium ITC" charset="0"/>
                <a:ea typeface="Eras Medium ITC" charset="0"/>
                <a:cs typeface="Eras Medium ITC" charset="0"/>
              </a:rPr>
              <a:t>Paul et Rémi</a:t>
            </a:r>
            <a:endParaRPr lang="fr-FR" sz="2400" b="1" dirty="0">
              <a:latin typeface="Eras Medium ITC" charset="0"/>
              <a:ea typeface="Eras Medium ITC" charset="0"/>
              <a:cs typeface="Eras Medium ITC" charset="0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115616" y="438262"/>
            <a:ext cx="7429499" cy="1478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/>
            <a:r>
              <a:rPr lang="fr-FR" b="1" dirty="0" smtClean="0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II. Présentation de l’équipe</a:t>
            </a:r>
            <a:endParaRPr lang="fr-FR" b="1" dirty="0">
              <a:solidFill>
                <a:srgbClr val="2B69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939342" y="6504801"/>
            <a:ext cx="3720890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 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– Soutenance de </a:t>
            </a:r>
            <a:r>
              <a:rPr lang="fr-FR" sz="1200" dirty="0" err="1">
                <a:solidFill>
                  <a:srgbClr val="2B69AD">
                    <a:alpha val="30000"/>
                  </a:srgbClr>
                </a:solidFill>
              </a:rPr>
              <a:t>mi-projet</a:t>
            </a:r>
            <a:r>
              <a:rPr lang="fr-FR" sz="1200" dirty="0">
                <a:solidFill>
                  <a:srgbClr val="2B69AD">
                    <a:alpha val="30000"/>
                  </a:srgbClr>
                </a:solidFill>
              </a:rPr>
              <a:t> – 21/01/2016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A86A-B287-4151-A706-0ED02BF0B3BD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551689" y="53251"/>
            <a:ext cx="2496196" cy="276999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5400000" sx="1000" sy="1000" algn="ctr" rotWithShape="0">
              <a:schemeClr val="bg1"/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2B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1200" dirty="0" smtClean="0">
                <a:solidFill>
                  <a:srgbClr val="2B69AD">
                    <a:alpha val="30000"/>
                  </a:srgbClr>
                </a:solidFill>
              </a:rPr>
              <a:t>Partie 1 : Origines de la </a:t>
            </a:r>
            <a:r>
              <a:rPr lang="fr-FR" sz="1200" dirty="0" err="1" smtClean="0">
                <a:solidFill>
                  <a:srgbClr val="2B69AD">
                    <a:alpha val="30000"/>
                  </a:srgbClr>
                </a:solidFill>
              </a:rPr>
              <a:t>GuitarElec</a:t>
            </a:r>
            <a:endParaRPr lang="fr-FR" sz="1200" dirty="0">
              <a:solidFill>
                <a:srgbClr val="2B69AD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harte graphique">
      <a:dk1>
        <a:sysClr val="windowText" lastClr="000000"/>
      </a:dk1>
      <a:lt1>
        <a:sysClr val="window" lastClr="FFFFFF"/>
      </a:lt1>
      <a:dk2>
        <a:srgbClr val="28456E"/>
      </a:dk2>
      <a:lt2>
        <a:srgbClr val="1CABE4"/>
      </a:lt2>
      <a:accent1>
        <a:srgbClr val="2B69AD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2211</TotalTime>
  <Words>2430</Words>
  <Application>Microsoft Macintosh PowerPoint</Application>
  <PresentationFormat>Présentation à l'écran (4:3)</PresentationFormat>
  <Paragraphs>583</Paragraphs>
  <Slides>60</Slides>
  <Notes>9</Notes>
  <HiddenSlides>0</HiddenSlides>
  <MMClips>3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77" baseType="lpstr">
      <vt:lpstr>Calibri</vt:lpstr>
      <vt:lpstr>Cambria</vt:lpstr>
      <vt:lpstr>Cambria Math</vt:lpstr>
      <vt:lpstr>Corbel</vt:lpstr>
      <vt:lpstr>Eras Medium ITC</vt:lpstr>
      <vt:lpstr>Gill Sans MT</vt:lpstr>
      <vt:lpstr>Helvetica</vt:lpstr>
      <vt:lpstr>Helvetica Light</vt:lpstr>
      <vt:lpstr>ＭＳ ゴシック</vt:lpstr>
      <vt:lpstr>ＭＳ 明朝</vt:lpstr>
      <vt:lpstr>Times</vt:lpstr>
      <vt:lpstr>Times New Roman</vt:lpstr>
      <vt:lpstr>Times-Roman</vt:lpstr>
      <vt:lpstr>Verdana</vt:lpstr>
      <vt:lpstr>Wingdings 2</vt:lpstr>
      <vt:lpstr>Arial</vt:lpstr>
      <vt:lpstr>Solstice</vt:lpstr>
      <vt:lpstr>Soutenance de mi-projet</vt:lpstr>
      <vt:lpstr>PLAN</vt:lpstr>
      <vt:lpstr>Partie 1 : Origines de GuitarElec</vt:lpstr>
      <vt:lpstr>Notre cliente</vt:lpstr>
      <vt:lpstr>La flutronic</vt:lpstr>
      <vt:lpstr>Le projet KMEL ROBOTICS</vt:lpstr>
      <vt:lpstr>Les responsables</vt:lpstr>
      <vt:lpstr>Une répartition des tâches</vt:lpstr>
      <vt:lpstr>Les BTS CPI</vt:lpstr>
      <vt:lpstr>Les BTS SN-EC</vt:lpstr>
      <vt:lpstr>Nos prestataires communication</vt:lpstr>
      <vt:lpstr>Présentation PowerPoint</vt:lpstr>
      <vt:lpstr>Présentation PowerPoint</vt:lpstr>
      <vt:lpstr>Présentation PowerPoint</vt:lpstr>
      <vt:lpstr>I. Le cahier des charges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III. Les différents modules du système</vt:lpstr>
      <vt:lpstr>III.1. Le système plectre</vt:lpstr>
      <vt:lpstr>III.1. Le système plectre</vt:lpstr>
      <vt:lpstr>III.1. Le système plectre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III.2. Le système de guidage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logiciel</vt:lpstr>
      <vt:lpstr>Démonstration du logiciel (beta)</vt:lpstr>
      <vt:lpstr>Lien avec les BTS SN-EC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IV. Les améliorations possibles</vt:lpstr>
      <vt:lpstr>Soutenance de mi-projet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Charte graphique</dc:title>
  <dc:creator>Johanna IVIC</dc:creator>
  <cp:lastModifiedBy>Utilisateur de Microsoft Office</cp:lastModifiedBy>
  <cp:revision>199</cp:revision>
  <cp:lastPrinted>2016-01-19T21:56:13Z</cp:lastPrinted>
  <dcterms:created xsi:type="dcterms:W3CDTF">2015-12-09T10:24:52Z</dcterms:created>
  <dcterms:modified xsi:type="dcterms:W3CDTF">2016-01-22T07:48:11Z</dcterms:modified>
</cp:coreProperties>
</file>